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notesMasterIdLst>
    <p:notesMasterId r:id="rId22"/>
  </p:notesMasterIdLst>
  <p:handoutMasterIdLst>
    <p:handoutMasterId r:id="rId23"/>
  </p:handoutMasterIdLst>
  <p:sldIdLst>
    <p:sldId id="259" r:id="rId3"/>
    <p:sldId id="288" r:id="rId4"/>
    <p:sldId id="289" r:id="rId5"/>
    <p:sldId id="290" r:id="rId6"/>
    <p:sldId id="292" r:id="rId7"/>
    <p:sldId id="293" r:id="rId8"/>
    <p:sldId id="300" r:id="rId9"/>
    <p:sldId id="301" r:id="rId10"/>
    <p:sldId id="304" r:id="rId11"/>
    <p:sldId id="302" r:id="rId12"/>
    <p:sldId id="305" r:id="rId13"/>
    <p:sldId id="296" r:id="rId14"/>
    <p:sldId id="298" r:id="rId15"/>
    <p:sldId id="297" r:id="rId16"/>
    <p:sldId id="307" r:id="rId17"/>
    <p:sldId id="299" r:id="rId18"/>
    <p:sldId id="306" r:id="rId19"/>
    <p:sldId id="303" r:id="rId20"/>
    <p:sldId id="265" r:id="rId21"/>
  </p:sldIdLst>
  <p:sldSz cx="9144000" cy="5143500" type="screen16x9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8" autoAdjust="0"/>
    <p:restoredTop sz="65882" autoAdjust="0"/>
  </p:normalViewPr>
  <p:slideViewPr>
    <p:cSldViewPr snapToGrid="0" snapToObjects="1">
      <p:cViewPr>
        <p:scale>
          <a:sx n="72" d="100"/>
          <a:sy n="72" d="100"/>
        </p:scale>
        <p:origin x="-1242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06" d="100"/>
          <a:sy n="106" d="100"/>
        </p:scale>
        <p:origin x="-4216" y="-11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972098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14" y="6"/>
            <a:ext cx="2972098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8260D349-81BE-1B43-B90E-5D3403905C4E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30664"/>
            <a:ext cx="2972098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14" y="8830664"/>
            <a:ext cx="2972098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9FE61676-9389-0F4B-A8B3-5108209A6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34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460BE176-7A6A-46BA-9086-67751426EA9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DD960681-0DEB-482C-9185-03DEA7A65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Biking to work</a:t>
            </a:r>
          </a:p>
          <a:p>
            <a:pPr marL="171410" indent="-171410">
              <a:buFont typeface="Arial" pitchFamily="34" charset="0"/>
              <a:buChar char="•"/>
              <a:defRPr/>
            </a:pPr>
            <a:r>
              <a:rPr lang="en-US" dirty="0" smtClean="0"/>
              <a:t>I had the equipment (bike, panniers, etc.)</a:t>
            </a:r>
          </a:p>
          <a:p>
            <a:pPr marL="171410" indent="-171410">
              <a:buFont typeface="Arial" pitchFamily="34" charset="0"/>
              <a:buChar char="•"/>
              <a:defRPr/>
            </a:pPr>
            <a:r>
              <a:rPr lang="en-US" dirty="0" smtClean="0"/>
              <a:t>I had the knowledge (had ridden bike route on weekends)</a:t>
            </a:r>
          </a:p>
          <a:p>
            <a:pPr marL="171410" indent="-171410">
              <a:buFont typeface="Arial" pitchFamily="34" charset="0"/>
              <a:buChar char="•"/>
              <a:defRPr/>
            </a:pPr>
            <a:r>
              <a:rPr lang="en-US" dirty="0" smtClean="0"/>
              <a:t>Knew it was a bad choice regarding sustainability</a:t>
            </a:r>
          </a:p>
          <a:p>
            <a:pPr marL="171410" indent="-171410">
              <a:buFont typeface="Arial" pitchFamily="34" charset="0"/>
              <a:buChar char="•"/>
              <a:defRPr/>
            </a:pPr>
            <a:r>
              <a:rPr lang="en-US" dirty="0" smtClean="0"/>
              <a:t>Still drove – easy, routine, free</a:t>
            </a:r>
          </a:p>
          <a:p>
            <a:pPr eaLnBrk="1" hangingPunct="1">
              <a:buFont typeface="Arial" pitchFamily="34" charset="0"/>
              <a:buNone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dirty="0" smtClean="0"/>
              <a:t>Barriers</a:t>
            </a:r>
          </a:p>
          <a:p>
            <a:pPr marL="171410" indent="-171410">
              <a:buFont typeface="Arial" pitchFamily="34" charset="0"/>
              <a:buChar char="•"/>
              <a:defRPr/>
            </a:pPr>
            <a:r>
              <a:rPr lang="en-US" dirty="0" smtClean="0"/>
              <a:t>Not leaving enough time</a:t>
            </a:r>
          </a:p>
          <a:p>
            <a:pPr marL="171410" indent="-171410">
              <a:buFont typeface="Arial" pitchFamily="34" charset="0"/>
              <a:buChar char="•"/>
              <a:defRPr/>
            </a:pPr>
            <a:r>
              <a:rPr lang="en-US" dirty="0" smtClean="0"/>
              <a:t>Not planning ahead</a:t>
            </a:r>
          </a:p>
          <a:p>
            <a:pPr marL="171410" indent="-171410"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383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16065" indent="-275410" defTabSz="910383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01639" indent="-220328" defTabSz="910383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542295" indent="-220328" defTabSz="910383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1982951" indent="-220328" defTabSz="910383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423607" indent="-220328" defTabSz="91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864264" indent="-220328" defTabSz="91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304918" indent="-220328" defTabSz="91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745575" indent="-220328" defTabSz="91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fld id="{19B37476-42D9-4CCC-B591-106FDE34A449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Trigger and major life events – people are out of normal routines and may be more open to trying something new</a:t>
            </a:r>
          </a:p>
          <a:p>
            <a:pPr marL="165261" indent="-165261">
              <a:buFont typeface="Arial" pitchFamily="34" charset="0"/>
              <a:buChar char="•"/>
              <a:defRPr/>
            </a:pPr>
            <a:r>
              <a:rPr lang="en-US" dirty="0" smtClean="0"/>
              <a:t>Moving</a:t>
            </a:r>
          </a:p>
          <a:p>
            <a:pPr marL="165261" indent="-165261">
              <a:buFont typeface="Arial" pitchFamily="34" charset="0"/>
              <a:buChar char="•"/>
              <a:defRPr/>
            </a:pPr>
            <a:r>
              <a:rPr lang="en-US" dirty="0" smtClean="0"/>
              <a:t>Become parents</a:t>
            </a:r>
          </a:p>
          <a:p>
            <a:pPr marL="165261" indent="-165261">
              <a:buFont typeface="Arial" pitchFamily="34" charset="0"/>
              <a:buChar char="•"/>
              <a:defRPr/>
            </a:pPr>
            <a:r>
              <a:rPr lang="en-US" dirty="0" smtClean="0"/>
              <a:t>Earth Day</a:t>
            </a:r>
          </a:p>
          <a:p>
            <a:pPr marL="165261" indent="-165261">
              <a:buFont typeface="Arial" pitchFamily="34" charset="0"/>
              <a:buChar char="•"/>
              <a:defRPr/>
            </a:pPr>
            <a:r>
              <a:rPr lang="en-US" dirty="0" smtClean="0"/>
              <a:t>Holidays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3B7B-9244-4007-A364-80EF23DAB08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Examples: recycling sorting; </a:t>
            </a:r>
            <a:r>
              <a:rPr lang="en-US" baseline="0" smtClean="0"/>
              <a:t>non-toxic cleaning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0D15A-97D3-4CEC-8B84-A7B05A75FD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32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Written commitments more effective than verbal</a:t>
            </a:r>
          </a:p>
          <a:p>
            <a:r>
              <a:rPr lang="en-US" dirty="0" smtClean="0"/>
              <a:t>Public even more effective (publishing in newsletter, posting to bulletin board, etc.)</a:t>
            </a:r>
          </a:p>
          <a:p>
            <a:r>
              <a:rPr lang="en-US" dirty="0" smtClean="0"/>
              <a:t>Group commitments effective when have good group cohesion</a:t>
            </a:r>
          </a:p>
          <a:p>
            <a:r>
              <a:rPr lang="en-US" dirty="0" smtClean="0"/>
              <a:t>Existing events or meetings; existing leaders</a:t>
            </a:r>
          </a:p>
          <a:p>
            <a:endParaRPr lang="en-US" dirty="0" smtClean="0"/>
          </a:p>
          <a:p>
            <a:r>
              <a:rPr lang="en-US" dirty="0" smtClean="0"/>
              <a:t>Example: Minneapolis Park and Rec Board, reducing pet waste</a:t>
            </a:r>
          </a:p>
          <a:p>
            <a:r>
              <a:rPr lang="en-US" dirty="0" smtClean="0"/>
              <a:t>Held event where the dog dipped its paw in paint and “signed” a pledge card, then the owner signed as well. </a:t>
            </a:r>
          </a:p>
          <a:p>
            <a:r>
              <a:rPr lang="en-US" dirty="0" smtClean="0"/>
              <a:t>Put on fridge as a reminder — associate it with a fun activity and love of their dog.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67C429-1DCA-4DB6-9562-75248C4CC96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Bad examples:</a:t>
            </a:r>
          </a:p>
          <a:p>
            <a:r>
              <a:rPr lang="en-US" dirty="0" smtClean="0"/>
              <a:t>Worm giveaway</a:t>
            </a:r>
            <a:r>
              <a:rPr lang="en-US" baseline="0" dirty="0" smtClean="0"/>
              <a:t> for vermicomposting but no worm bins</a:t>
            </a:r>
            <a:endParaRPr lang="en-US" dirty="0" smtClean="0"/>
          </a:p>
          <a:p>
            <a:r>
              <a:rPr lang="en-US" dirty="0" smtClean="0"/>
              <a:t>Native plant</a:t>
            </a:r>
            <a:r>
              <a:rPr lang="en-US" baseline="0" dirty="0" smtClean="0"/>
              <a:t> seedlings or seeds to everyone who shows up</a:t>
            </a:r>
          </a:p>
          <a:p>
            <a:endParaRPr lang="en-US" dirty="0" smtClean="0"/>
          </a:p>
          <a:p>
            <a:r>
              <a:rPr lang="en-US" dirty="0" smtClean="0"/>
              <a:t>Good example:</a:t>
            </a:r>
          </a:p>
          <a:p>
            <a:r>
              <a:rPr lang="en-US" dirty="0" smtClean="0"/>
              <a:t>Free rain barrels</a:t>
            </a:r>
            <a:r>
              <a:rPr lang="en-US" baseline="0" dirty="0" smtClean="0"/>
              <a:t> with installation assistance</a:t>
            </a:r>
            <a:endParaRPr lang="en-US" dirty="0" smtClean="0"/>
          </a:p>
          <a:p>
            <a:r>
              <a:rPr lang="en-US" baseline="0" dirty="0" smtClean="0"/>
              <a:t>Rain garden plants to everyone who submits a rain garden plan and commits to building it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Multifamily recycling – setting the expectation that the building recycles. </a:t>
            </a:r>
          </a:p>
          <a:p>
            <a:endParaRPr lang="en-US" dirty="0" smtClean="0"/>
          </a:p>
          <a:p>
            <a:r>
              <a:rPr lang="en-US" dirty="0" smtClean="0"/>
              <a:t>Can also get commitments – stickers on mailboxes to make public</a:t>
            </a:r>
          </a:p>
          <a:p>
            <a:endParaRPr lang="en-US" dirty="0" smtClean="0"/>
          </a:p>
          <a:p>
            <a:r>
              <a:rPr lang="en-US" dirty="0" smtClean="0"/>
              <a:t>Example: Grand Aspirations Our Power</a:t>
            </a:r>
          </a:p>
          <a:p>
            <a:r>
              <a:rPr lang="en-US" dirty="0" smtClean="0"/>
              <a:t>Chalking energy use on sidewalks</a:t>
            </a:r>
          </a:p>
          <a:p>
            <a:r>
              <a:rPr lang="en-US" dirty="0" smtClean="0"/>
              <a:t>Making hidden behavior visible, creating norm for the neighborhood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0C23A9-B91C-4FF4-A6CF-F7D2F86792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Water prompts: </a:t>
            </a:r>
          </a:p>
          <a:p>
            <a:r>
              <a:rPr lang="en-US" dirty="0" smtClean="0"/>
              <a:t>Turn</a:t>
            </a:r>
            <a:r>
              <a:rPr lang="en-US" baseline="0" dirty="0" smtClean="0"/>
              <a:t> off water while brushing</a:t>
            </a:r>
          </a:p>
          <a:p>
            <a:r>
              <a:rPr lang="en-US" baseline="0" dirty="0" smtClean="0"/>
              <a:t>Odd / Even sprinkling reminders</a:t>
            </a:r>
          </a:p>
          <a:p>
            <a:endParaRPr lang="en-US" dirty="0" smtClean="0"/>
          </a:p>
          <a:p>
            <a:r>
              <a:rPr lang="en-US" dirty="0" smtClean="0"/>
              <a:t>Forgetting to do something is a common problem</a:t>
            </a:r>
          </a:p>
          <a:p>
            <a:endParaRPr lang="en-US" dirty="0" smtClean="0"/>
          </a:p>
          <a:p>
            <a:r>
              <a:rPr lang="en-US" dirty="0" smtClean="0"/>
              <a:t>Using prompts can help make new repetitive behaviors a habit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9C7210-3088-47C8-832F-4083957DE87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When:</a:t>
            </a:r>
            <a:r>
              <a:rPr lang="en-US" baseline="0" dirty="0" smtClean="0"/>
              <a:t> incentives can be effective when people taking action is unlikely unless the motivation is significantly increased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Choose giveaways that help people overcome a barrier and take action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Examples:</a:t>
            </a:r>
          </a:p>
          <a:p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 Indian Women’s Resource Center: 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 cloth diaper kit to all moms with babies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Reusable bags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cleaner spray bottles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0D15A-97D3-4CEC-8B84-A7B05A75FD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32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Train the trainer</a:t>
            </a:r>
          </a:p>
          <a:p>
            <a:r>
              <a:rPr lang="en-US" smtClean="0"/>
              <a:t>MN Internship Center: students make two batches of non-toxic cleaners</a:t>
            </a:r>
          </a:p>
          <a:p>
            <a:r>
              <a:rPr lang="en-US" smtClean="0"/>
              <a:t>Commit to giving their extra cleaner to someone and teach them about the cleaners</a:t>
            </a:r>
          </a:p>
          <a:p>
            <a:r>
              <a:rPr lang="en-US" smtClean="0"/>
              <a:t>Required to provide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1D13E3-16B1-4D91-9E88-0376FFE8A56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60681-0DEB-482C-9185-03DEA7A653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22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Implement with a smaller group – one or two classes, one or two businesses</a:t>
            </a:r>
          </a:p>
          <a:p>
            <a:pPr>
              <a:defRPr/>
            </a:pPr>
            <a:r>
              <a:rPr lang="en-US" dirty="0" smtClean="0"/>
              <a:t>Implement in-house first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Try out different strategies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Evaluation – outcomes vs. outputs</a:t>
            </a:r>
          </a:p>
          <a:p>
            <a:pPr marL="171425" indent="-171425">
              <a:buFont typeface="Arial" pitchFamily="34" charset="0"/>
              <a:buChar char="•"/>
              <a:defRPr/>
            </a:pPr>
            <a:r>
              <a:rPr lang="en-US" dirty="0" smtClean="0"/>
              <a:t>Behavior change – how many people took the desired actions to change their behaviors</a:t>
            </a:r>
          </a:p>
          <a:p>
            <a:pPr marL="171425" indent="-171425">
              <a:buFont typeface="Arial" pitchFamily="34" charset="0"/>
              <a:buChar char="•"/>
              <a:defRPr/>
            </a:pPr>
            <a:r>
              <a:rPr lang="en-US" dirty="0" smtClean="0"/>
              <a:t>Resource use – reducing waste, using less energy, etc.</a:t>
            </a:r>
          </a:p>
          <a:p>
            <a:pPr marL="171425" indent="-171425">
              <a:buFont typeface="Arial" pitchFamily="34" charset="0"/>
              <a:buChar char="•"/>
              <a:defRPr/>
            </a:pPr>
            <a:r>
              <a:rPr lang="en-US" dirty="0" smtClean="0"/>
              <a:t>Resource quality – improvements in water quality, air quality, etc.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FD05CA-0E94-4E00-BBBC-5B0191DBD6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60681-0DEB-482C-9185-03DEA7A653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9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Social media popular because relationship/engagement</a:t>
            </a:r>
            <a:r>
              <a:rPr lang="en-US" baseline="0" dirty="0" smtClean="0"/>
              <a:t> focused is more effective than ads.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often assume that if we simply give people knowledge about a topic, they will be motivated to act</a:t>
            </a:r>
          </a:p>
          <a:p>
            <a:r>
              <a:rPr lang="en-US" dirty="0" smtClean="0"/>
              <a:t>(Exercise</a:t>
            </a:r>
            <a:r>
              <a:rPr lang="en-US" baseline="0" dirty="0" smtClean="0"/>
              <a:t> example, bicycling to work example)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</a:t>
            </a:r>
            <a:r>
              <a:rPr lang="en-US" u="sng" dirty="0" smtClean="0"/>
              <a:t>assume</a:t>
            </a:r>
            <a:r>
              <a:rPr lang="en-US" dirty="0" smtClean="0"/>
              <a:t> that changes in attitudes and increased</a:t>
            </a:r>
            <a:r>
              <a:rPr lang="en-US" baseline="0" dirty="0" smtClean="0"/>
              <a:t> k</a:t>
            </a:r>
            <a:r>
              <a:rPr lang="en-US" dirty="0" smtClean="0"/>
              <a:t>nowledge will lead to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B9702B-8639-4E5F-BD87-C48E4272DF4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Changing behavior is difficult – advertising is effective in getting people to choose one brand over another (they’ve already adopted the behavior of consuming), but getting them to behave in a different way, develop a different habit is difficult</a:t>
            </a:r>
          </a:p>
          <a:p>
            <a:endParaRPr lang="en-US" smtClean="0"/>
          </a:p>
          <a:p>
            <a:r>
              <a:rPr lang="en-US" smtClean="0"/>
              <a:t>Pushing out information, developing written materials, advertising is relatively easy</a:t>
            </a:r>
          </a:p>
          <a:p>
            <a:endParaRPr lang="en-US" smtClean="0"/>
          </a:p>
          <a:p>
            <a:r>
              <a:rPr lang="en-US" smtClean="0"/>
              <a:t>We don’t adequately evaluate our programs, so think they’re effective or don’t know.</a:t>
            </a:r>
          </a:p>
          <a:p>
            <a:r>
              <a:rPr lang="en-US" smtClean="0"/>
              <a:t>Often evaluate outputs (number of people reach, participants, flyers distributed) rather than outcomes (behavior change, change in resource use, change in resource quality)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927532-4D34-4237-9BAD-C13BC871439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Stresses importance of the social aspect of the behaviors we adopt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Identifies and addresses barriers to engaging in a behavior. Barriers are community and behavior specific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Turning awareness into action</a:t>
            </a:r>
          </a:p>
          <a:p>
            <a:pPr eaLnBrk="1" hangingPunct="1"/>
            <a:r>
              <a:rPr lang="en-US" dirty="0" smtClean="0"/>
              <a:t>Research to identify the true barriers and benefits (real and perceived) of the behavior change</a:t>
            </a:r>
          </a:p>
          <a:p>
            <a:pPr eaLnBrk="1" hangingPunct="1"/>
            <a:r>
              <a:rPr lang="en-US" dirty="0" smtClean="0"/>
              <a:t>Develop strategies using proven effective tools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16130" indent="-275434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01738" indent="-220348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542433" indent="-220348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1983128" indent="-220348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423823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864518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305213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745908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fld id="{5AA1C5E9-BD62-4864-9C00-AE522F45EE0E}" type="slidenum">
              <a:rPr lang="en-US" smtClean="0">
                <a:latin typeface="Times New Roman" pitchFamily="18" charset="0"/>
              </a:rPr>
              <a:pPr/>
              <a:t>4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Need to be able to identify specific steps needed to engage in the behavior. </a:t>
            </a:r>
          </a:p>
          <a:p>
            <a:pPr eaLnBrk="1" hangingPunct="1">
              <a:defRPr/>
            </a:pPr>
            <a:r>
              <a:rPr lang="en-US" dirty="0" smtClean="0"/>
              <a:t>If too vague, will struggle to identify barriers and communicate to your audience what they should do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Water: redirect downspouts,</a:t>
            </a:r>
            <a:r>
              <a:rPr lang="en-US" baseline="0" dirty="0" smtClean="0"/>
              <a:t> rain barrel, measure vol. of roof for 1 inch rain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dirty="0" smtClean="0"/>
              <a:t>DESIRED RESULT:</a:t>
            </a:r>
          </a:p>
          <a:p>
            <a:pPr eaLnBrk="1" hangingPunct="1"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ENVIRONMENTAL</a:t>
            </a:r>
            <a:r>
              <a:rPr lang="en-US" baseline="0" dirty="0" smtClean="0"/>
              <a:t> IMPACT:</a:t>
            </a:r>
            <a:r>
              <a:rPr lang="en-US" dirty="0" smtClean="0"/>
              <a:t> Not purchasing low flow showerheads, but installing them</a:t>
            </a:r>
          </a:p>
          <a:p>
            <a:pPr eaLnBrk="1" hangingPunct="1"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PROBABILITY: Rain garden workshop with apartment dwellers? Downspouts are relatively easy to move</a:t>
            </a:r>
            <a:endParaRPr lang="en-US" dirty="0" smtClean="0"/>
          </a:p>
          <a:p>
            <a:pPr eaLnBrk="1" hangingPunct="1">
              <a:defRPr/>
            </a:pPr>
            <a:endParaRPr lang="en-US" baseline="0" dirty="0" smtClean="0"/>
          </a:p>
          <a:p>
            <a:pPr eaLnBrk="1" hangingPunct="1">
              <a:defRPr/>
            </a:pPr>
            <a:r>
              <a:rPr lang="en-US" baseline="0" dirty="0" smtClean="0"/>
              <a:t>INFLUENCE:  H</a:t>
            </a:r>
            <a:r>
              <a:rPr lang="en-US" dirty="0" smtClean="0"/>
              <a:t>ow many people are already engaged in this? What is the opportunity for new adopters?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16130" indent="-275434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01738" indent="-220348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542433" indent="-220348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1983128" indent="-220348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423823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864518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305213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745908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fld id="{8B17B1C1-B2A1-4F5C-A1DF-1EC34A0D4350}" type="slidenum">
              <a:rPr lang="en-US" smtClean="0">
                <a:latin typeface="Times New Roman" pitchFamily="18" charset="0"/>
              </a:rPr>
              <a:pPr/>
              <a:t>5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Barriers: What does your target audience find challenging about engaging in this behavior?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Benefits: What do they perceive to be the benefit of engaging in this behavior?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Don’t assume: It is human nature to make speculations about why people act in a certain way, but only by doing the appropriate research can we truly know what the barriers and benefits are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Research methods</a:t>
            </a:r>
          </a:p>
          <a:p>
            <a:pPr marL="171425" indent="-171425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Focus groups</a:t>
            </a:r>
          </a:p>
          <a:p>
            <a:pPr marL="171425" indent="-171425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Surveys</a:t>
            </a:r>
          </a:p>
          <a:p>
            <a:pPr marL="171425" indent="-171425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Observation</a:t>
            </a:r>
          </a:p>
          <a:p>
            <a:pPr marL="171425" indent="-171425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Literature review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16130" indent="-275434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01738" indent="-220348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542433" indent="-220348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1983128" indent="-220348" defTabSz="910464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423823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864518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305213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745908" indent="-220348" defTabSz="9104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fld id="{66D7B889-6872-420F-BC4C-ABD8A345CA25}" type="slidenum">
              <a:rPr lang="en-US" smtClean="0">
                <a:latin typeface="Times New Roman" pitchFamily="18" charset="0"/>
              </a:rPr>
              <a:pPr/>
              <a:t>6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Communication can be an effective strategy – but you want to make sure you’re addressing an information-gap barrier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1BE0E-5A89-4CA2-8B2F-B6E50B084C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36C0A5-A4E0-48D9-8F44-50A6B901D57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way you have conversations can help set people on the path to </a:t>
            </a:r>
            <a:r>
              <a:rPr lang="en-US" baseline="0" smtClean="0"/>
              <a:t>behavior change</a:t>
            </a:r>
          </a:p>
          <a:p>
            <a:endParaRPr lang="en-US" baseline="0" smtClean="0"/>
          </a:p>
          <a:p>
            <a:r>
              <a:rPr lang="en-US" baseline="0" dirty="0" smtClean="0"/>
              <a:t>You don’t have to have all the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0D15A-97D3-4CEC-8B84-A7B05A75FD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3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C_PW_PPT_19x6_sanbrid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07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1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0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28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10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71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3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8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1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6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0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C_PW_PPT_19x6_lak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215" cy="5148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36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42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97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20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64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25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37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01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1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C_PW_PPT_19x6_recyc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07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0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C_PW_PPT_19x6_H-was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07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7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C_PW_PPT_19x6_HRE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07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10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2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Autofit/>
          </a:bodyPr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02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6580-D41B-654A-812F-919A08E44C4C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7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C_PW_PPT_19x6_interior_template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07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D3B6580-D41B-654A-812F-919A08E44C4C}" type="datetimeFigureOut">
              <a:rPr lang="en-US" smtClean="0"/>
              <a:pPr/>
              <a:t>5/7/2014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6127-BD63-394A-8983-7FE9BFD5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1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1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B6EB8-9524-48EC-89C9-D9381AEEE09A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91BE2-3DD5-4607-BA19-8C942961A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0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patience.caso@co.hennepin.mn.us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wmf"/><Relationship Id="rId4" Type="http://schemas.openxmlformats.org/officeDocument/2006/relationships/hyperlink" Target="http://www.hennepin.us/greenpartner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sm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47241" y="914399"/>
            <a:ext cx="8449518" cy="588169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/>
              <a:t>Motivating Action!</a:t>
            </a:r>
          </a:p>
        </p:txBody>
      </p:sp>
      <p:sp>
        <p:nvSpPr>
          <p:cNvPr id="3075" name="Rectangle 5"/>
          <p:cNvSpPr txBox="1">
            <a:spLocks noChangeArrowheads="1"/>
          </p:cNvSpPr>
          <p:nvPr/>
        </p:nvSpPr>
        <p:spPr bwMode="auto">
          <a:xfrm>
            <a:off x="941883" y="4054838"/>
            <a:ext cx="7010400" cy="51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200" dirty="0" smtClean="0">
                <a:solidFill>
                  <a:srgbClr val="008A3E"/>
                </a:solidFill>
                <a:latin typeface="Arial" pitchFamily="34" charset="0"/>
              </a:rPr>
              <a:t>Patience </a:t>
            </a:r>
            <a:r>
              <a:rPr lang="en-US" sz="2200" dirty="0" err="1" smtClean="0">
                <a:solidFill>
                  <a:srgbClr val="008A3E"/>
                </a:solidFill>
                <a:latin typeface="Arial" pitchFamily="34" charset="0"/>
              </a:rPr>
              <a:t>Caso</a:t>
            </a:r>
            <a:r>
              <a:rPr lang="en-US" sz="2200" dirty="0" smtClean="0">
                <a:solidFill>
                  <a:srgbClr val="008A3E"/>
                </a:solidFill>
                <a:latin typeface="Arial" pitchFamily="34" charset="0"/>
              </a:rPr>
              <a:t>, Green Partners Program Manager</a:t>
            </a:r>
            <a:endParaRPr lang="en-US" sz="2200" dirty="0">
              <a:solidFill>
                <a:srgbClr val="008A3E"/>
              </a:solidFill>
              <a:latin typeface="Arial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2171700"/>
            <a:ext cx="3154363" cy="177165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60" y="1502568"/>
            <a:ext cx="3418017" cy="25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3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Step 3: Develop strategy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Let people try an activity!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285988" y="1265566"/>
            <a:ext cx="6000512" cy="3177847"/>
          </a:xfrm>
        </p:spPr>
        <p:txBody>
          <a:bodyPr>
            <a:noAutofit/>
          </a:bodyPr>
          <a:lstStyle/>
          <a:p>
            <a:r>
              <a:rPr lang="en-US" dirty="0" smtClean="0"/>
              <a:t>Why: Build skills and knowledge.</a:t>
            </a:r>
          </a:p>
          <a:p>
            <a:r>
              <a:rPr lang="en-US" dirty="0" smtClean="0"/>
              <a:t>When: Overcome anxiety that may prevent action.</a:t>
            </a:r>
          </a:p>
          <a:p>
            <a:r>
              <a:rPr lang="en-US" sz="2400" dirty="0" smtClean="0"/>
              <a:t>Tips: </a:t>
            </a:r>
          </a:p>
          <a:p>
            <a:pPr lvl="1"/>
            <a:r>
              <a:rPr lang="en-US" dirty="0" smtClean="0"/>
              <a:t>Provide hands-on activities</a:t>
            </a:r>
          </a:p>
          <a:p>
            <a:pPr lvl="1"/>
            <a:r>
              <a:rPr lang="en-US" dirty="0" smtClean="0"/>
              <a:t>Make it easy!</a:t>
            </a:r>
          </a:p>
          <a:p>
            <a:pPr lvl="1"/>
            <a:r>
              <a:rPr lang="en-US" dirty="0" smtClean="0"/>
              <a:t>Make it fun!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265566"/>
            <a:ext cx="2289596" cy="304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45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Step 3: Develop strategy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Make it easy to 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Why: People want convenience</a:t>
            </a:r>
          </a:p>
          <a:p>
            <a:r>
              <a:rPr lang="en-US" dirty="0" smtClean="0"/>
              <a:t>When: External barriers are present</a:t>
            </a:r>
          </a:p>
          <a:p>
            <a:r>
              <a:rPr lang="en-US" sz="2400" dirty="0" smtClean="0"/>
              <a:t>Tips:</a:t>
            </a:r>
          </a:p>
          <a:p>
            <a:pPr lvl="1"/>
            <a:r>
              <a:rPr lang="en-US" dirty="0" smtClean="0"/>
              <a:t>Decide if you can address the </a:t>
            </a:r>
            <a:br>
              <a:rPr lang="en-US" dirty="0" smtClean="0"/>
            </a:br>
            <a:r>
              <a:rPr lang="en-US" dirty="0" smtClean="0"/>
              <a:t>barrier</a:t>
            </a:r>
          </a:p>
          <a:p>
            <a:pPr lvl="1"/>
            <a:r>
              <a:rPr lang="en-US" dirty="0" smtClean="0"/>
              <a:t>Connect to resources</a:t>
            </a:r>
          </a:p>
          <a:p>
            <a:pPr lvl="1"/>
            <a:r>
              <a:rPr lang="en-US" dirty="0" smtClean="0"/>
              <a:t>Give people the tools need to </a:t>
            </a:r>
            <a:br>
              <a:rPr lang="en-US" dirty="0" smtClean="0"/>
            </a:br>
            <a:r>
              <a:rPr lang="en-US" dirty="0" smtClean="0"/>
              <a:t>take action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33" y="480032"/>
            <a:ext cx="1605367" cy="1919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/>
          <a:stretch/>
        </p:blipFill>
        <p:spPr>
          <a:xfrm>
            <a:off x="6370656" y="2548357"/>
            <a:ext cx="2517005" cy="1871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865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Step 3: Develop strategy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Build commitment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418600"/>
            <a:ext cx="6233546" cy="2752555"/>
          </a:xfrm>
        </p:spPr>
        <p:txBody>
          <a:bodyPr>
            <a:noAutofit/>
          </a:bodyPr>
          <a:lstStyle/>
          <a:p>
            <a:r>
              <a:rPr lang="en-US" sz="2600" dirty="0" smtClean="0"/>
              <a:t>Why: Builds consistency in self-perception</a:t>
            </a:r>
          </a:p>
          <a:p>
            <a:r>
              <a:rPr lang="en-US" sz="2600" dirty="0" smtClean="0"/>
              <a:t>When: To enhance motivation. </a:t>
            </a:r>
            <a:r>
              <a:rPr lang="en-US" sz="2400" dirty="0" smtClean="0"/>
              <a:t>	</a:t>
            </a:r>
          </a:p>
          <a:p>
            <a:r>
              <a:rPr lang="en-US" sz="2200" dirty="0" smtClean="0"/>
              <a:t>Tips:</a:t>
            </a:r>
          </a:p>
          <a:p>
            <a:pPr lvl="1"/>
            <a:r>
              <a:rPr lang="en-US" sz="2200" dirty="0" smtClean="0"/>
              <a:t>Public, written, group commitment. </a:t>
            </a:r>
          </a:p>
          <a:p>
            <a:pPr lvl="1"/>
            <a:r>
              <a:rPr lang="en-US" sz="2200" dirty="0" smtClean="0"/>
              <a:t>More likely to take larger actions after making smaller commitments.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56" y="2486538"/>
            <a:ext cx="3182557" cy="194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r="11472"/>
          <a:stretch>
            <a:fillRect/>
          </a:stretch>
        </p:blipFill>
        <p:spPr bwMode="auto">
          <a:xfrm>
            <a:off x="6690746" y="552108"/>
            <a:ext cx="2323540" cy="173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smtClean="0"/>
              <a:t>Step 3: Develop strategy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Create social norms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199555"/>
            <a:ext cx="6029326" cy="3030141"/>
          </a:xfrm>
        </p:spPr>
        <p:txBody>
          <a:bodyPr>
            <a:noAutofit/>
          </a:bodyPr>
          <a:lstStyle/>
          <a:p>
            <a:r>
              <a:rPr lang="en-US" sz="2600" dirty="0" smtClean="0"/>
              <a:t>Why: We want to be socially accepted</a:t>
            </a:r>
          </a:p>
          <a:p>
            <a:r>
              <a:rPr lang="en-US" sz="2600" dirty="0" smtClean="0"/>
              <a:t>When: Audience doesn’t believe it’s important to act. </a:t>
            </a:r>
          </a:p>
          <a:p>
            <a:r>
              <a:rPr lang="en-US" sz="2200" dirty="0" smtClean="0"/>
              <a:t>Tips: </a:t>
            </a:r>
          </a:p>
          <a:p>
            <a:pPr lvl="1"/>
            <a:r>
              <a:rPr lang="en-US" sz="2200" dirty="0" smtClean="0"/>
              <a:t>“This is how we do things here.”</a:t>
            </a:r>
          </a:p>
          <a:p>
            <a:pPr lvl="1"/>
            <a:r>
              <a:rPr lang="en-US" sz="2200" dirty="0" smtClean="0"/>
              <a:t>Utilize community leaders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/>
          <a:stretch/>
        </p:blipFill>
        <p:spPr bwMode="auto">
          <a:xfrm>
            <a:off x="6146800" y="1038522"/>
            <a:ext cx="2997200" cy="181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pwu409\AppData\Local\Microsoft\Windows\Temporary Internet Files\Content.IE5\V0IEFH4B\MC900437501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858393"/>
            <a:ext cx="1822450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5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smtClean="0"/>
              <a:t>Step 3: Develop strategy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Use prompts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762000" y="1198960"/>
            <a:ext cx="4953000" cy="30301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Why: Create habits.</a:t>
            </a:r>
          </a:p>
          <a:p>
            <a:r>
              <a:rPr lang="en-US" dirty="0" smtClean="0"/>
              <a:t>When: Forgetting to act.</a:t>
            </a:r>
          </a:p>
          <a:p>
            <a:r>
              <a:rPr lang="en-US" sz="2400" dirty="0" smtClean="0"/>
              <a:t>Tips:</a:t>
            </a:r>
          </a:p>
          <a:p>
            <a:pPr lvl="1"/>
            <a:r>
              <a:rPr lang="en-US" dirty="0" smtClean="0"/>
              <a:t>Noticeable/Visual</a:t>
            </a:r>
          </a:p>
          <a:p>
            <a:pPr lvl="1"/>
            <a:r>
              <a:rPr lang="en-US" dirty="0" smtClean="0"/>
              <a:t>Self-explanatory</a:t>
            </a:r>
          </a:p>
          <a:p>
            <a:pPr lvl="1"/>
            <a:r>
              <a:rPr lang="en-US" dirty="0" smtClean="0"/>
              <a:t>Close to action</a:t>
            </a:r>
          </a:p>
          <a:p>
            <a:pPr lvl="1"/>
            <a:r>
              <a:rPr lang="en-US" dirty="0" smtClean="0"/>
              <a:t>Encourage positive behaviors</a:t>
            </a:r>
          </a:p>
          <a:p>
            <a:endParaRPr lang="en-US" dirty="0" smtClean="0"/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8786" b="5787"/>
          <a:stretch/>
        </p:blipFill>
        <p:spPr bwMode="auto">
          <a:xfrm>
            <a:off x="5494304" y="1327539"/>
            <a:ext cx="2253343" cy="303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pwu409\AppData\Local\Microsoft\Windows\Temporary Internet Files\Content.IE5\AQGO3QUD\MC900333028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709" y="205979"/>
            <a:ext cx="1352808" cy="137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Step 3: Develop strategy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Offer incentives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13" y="1200151"/>
            <a:ext cx="8015287" cy="33944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Why: Motivate action</a:t>
            </a:r>
          </a:p>
          <a:p>
            <a:r>
              <a:rPr lang="en-US" dirty="0" smtClean="0"/>
              <a:t>When: Significantly increase </a:t>
            </a:r>
            <a:br>
              <a:rPr lang="en-US" dirty="0" smtClean="0"/>
            </a:br>
            <a:r>
              <a:rPr lang="en-US" dirty="0" smtClean="0"/>
              <a:t>motivation</a:t>
            </a:r>
          </a:p>
          <a:p>
            <a:r>
              <a:rPr lang="en-US" sz="2200" dirty="0" smtClean="0"/>
              <a:t>Tips:</a:t>
            </a:r>
          </a:p>
          <a:p>
            <a:pPr lvl="1"/>
            <a:r>
              <a:rPr lang="en-US" sz="2200" dirty="0" smtClean="0"/>
              <a:t>Consider size and necessity</a:t>
            </a:r>
          </a:p>
          <a:p>
            <a:pPr lvl="1"/>
            <a:r>
              <a:rPr lang="en-US" sz="2200" dirty="0" smtClean="0"/>
              <a:t>Most effective with one-time </a:t>
            </a:r>
            <a:br>
              <a:rPr lang="en-US" sz="2200" dirty="0" smtClean="0"/>
            </a:br>
            <a:r>
              <a:rPr lang="en-US" sz="2200" dirty="0" smtClean="0"/>
              <a:t>behaviors</a:t>
            </a:r>
          </a:p>
          <a:p>
            <a:pPr lvl="1"/>
            <a:r>
              <a:rPr lang="en-US" sz="2200" dirty="0" smtClean="0"/>
              <a:t>Closely related to behavior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17"/>
          <a:stretch/>
        </p:blipFill>
        <p:spPr>
          <a:xfrm>
            <a:off x="7086599" y="1200150"/>
            <a:ext cx="1898018" cy="1600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3" y="2920656"/>
            <a:ext cx="2369504" cy="1450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5434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Step 3: Develop strategy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Encourage social diffusion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85057" y="1357313"/>
            <a:ext cx="4950959" cy="304323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Why: Continue building momentum.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When: Lack of knowledge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Tips: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Identify and train leaders/early adopters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Ask leaders to speak to others</a:t>
            </a:r>
          </a:p>
          <a:p>
            <a:pPr lvl="1"/>
            <a:endParaRPr lang="en-US" sz="2000" dirty="0" smtClean="0"/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16" y="1515835"/>
            <a:ext cx="3897231" cy="26546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4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Develop strategy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964528"/>
              </p:ext>
            </p:extLst>
          </p:nvPr>
        </p:nvGraphicFramePr>
        <p:xfrm>
          <a:off x="1114425" y="1063229"/>
          <a:ext cx="6924256" cy="2914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756"/>
                <a:gridCol w="3071500"/>
              </a:tblGrid>
              <a:tr h="332393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Barrier</a:t>
                      </a:r>
                      <a:endParaRPr lang="en-US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Strategy</a:t>
                      </a:r>
                      <a:endParaRPr lang="en-US" sz="1500" dirty="0"/>
                    </a:p>
                  </a:txBody>
                  <a:tcPr marT="34290" marB="34290"/>
                </a:tc>
              </a:tr>
              <a:tr h="332393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Lack of</a:t>
                      </a:r>
                      <a:r>
                        <a:rPr lang="en-US" sz="1500" baseline="0" dirty="0" smtClean="0"/>
                        <a:t> motivation – value action</a:t>
                      </a:r>
                      <a:endParaRPr lang="en-US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Commitment</a:t>
                      </a:r>
                      <a:endParaRPr lang="en-US" sz="1500" dirty="0"/>
                    </a:p>
                  </a:txBody>
                  <a:tcPr marT="34290" marB="34290"/>
                </a:tc>
              </a:tr>
              <a:tr h="332393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Lack of motivation – don’t value</a:t>
                      </a:r>
                      <a:endParaRPr lang="en-US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Norms</a:t>
                      </a:r>
                      <a:endParaRPr lang="en-US" sz="1500" dirty="0"/>
                    </a:p>
                  </a:txBody>
                  <a:tcPr marT="34290" marB="34290"/>
                </a:tc>
              </a:tr>
              <a:tr h="332393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Significant</a:t>
                      </a:r>
                      <a:r>
                        <a:rPr lang="en-US" sz="1500" baseline="0" dirty="0" smtClean="0"/>
                        <a:t> lack of motivation</a:t>
                      </a:r>
                      <a:endParaRPr lang="en-US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Incentives</a:t>
                      </a:r>
                      <a:endParaRPr lang="en-US" sz="1500" dirty="0"/>
                    </a:p>
                  </a:txBody>
                  <a:tcPr marT="34290" marB="34290"/>
                </a:tc>
              </a:tr>
              <a:tr h="332393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Forget</a:t>
                      </a:r>
                      <a:r>
                        <a:rPr lang="en-US" sz="1500" baseline="0" dirty="0" smtClean="0"/>
                        <a:t> to act</a:t>
                      </a:r>
                      <a:endParaRPr lang="en-US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Prompts</a:t>
                      </a:r>
                    </a:p>
                  </a:txBody>
                  <a:tcPr marT="34290" marB="34290"/>
                </a:tc>
              </a:tr>
              <a:tr h="5880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Lack of</a:t>
                      </a:r>
                      <a:r>
                        <a:rPr lang="en-US" sz="1500" baseline="0" dirty="0" smtClean="0"/>
                        <a:t> information</a:t>
                      </a:r>
                      <a:endParaRPr lang="en-US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Social diffusion</a:t>
                      </a:r>
                    </a:p>
                    <a:p>
                      <a:r>
                        <a:rPr lang="en-US" sz="1500" dirty="0" smtClean="0"/>
                        <a:t>Communication</a:t>
                      </a:r>
                      <a:endParaRPr lang="en-US" sz="1500" dirty="0"/>
                    </a:p>
                  </a:txBody>
                  <a:tcPr marT="34290" marB="34290"/>
                </a:tc>
              </a:tr>
              <a:tr h="332393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Lack skills; anxiety</a:t>
                      </a:r>
                      <a:endParaRPr lang="en-US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Let people try an activity</a:t>
                      </a:r>
                      <a:endParaRPr lang="en-US" sz="1500" dirty="0"/>
                    </a:p>
                  </a:txBody>
                  <a:tcPr marT="34290" marB="34290"/>
                </a:tc>
              </a:tr>
              <a:tr h="332393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External barriers</a:t>
                      </a:r>
                      <a:endParaRPr lang="en-US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Convenient</a:t>
                      </a:r>
                      <a:endParaRPr lang="en-US" sz="15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23484" y="4122006"/>
            <a:ext cx="2140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>
                <a:solidFill>
                  <a:srgbClr val="FF0000"/>
                </a:solidFill>
              </a:rPr>
              <a:t>Worksheet </a:t>
            </a:r>
            <a:r>
              <a:rPr lang="en-US" sz="2000" dirty="0" smtClean="0">
                <a:solidFill>
                  <a:srgbClr val="FF0000"/>
                </a:solidFill>
              </a:rPr>
              <a:t>Q3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07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 4 &amp; 5: Pilot &amp; Implement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600075" y="1914525"/>
            <a:ext cx="8229600" cy="2037160"/>
          </a:xfrm>
        </p:spPr>
        <p:txBody>
          <a:bodyPr/>
          <a:lstStyle/>
          <a:p>
            <a:r>
              <a:rPr lang="en-US" dirty="0" smtClean="0"/>
              <a:t>Pilot with a small group </a:t>
            </a:r>
          </a:p>
          <a:p>
            <a:r>
              <a:rPr lang="en-US" dirty="0" smtClean="0"/>
              <a:t>Evaluate </a:t>
            </a:r>
          </a:p>
          <a:p>
            <a:r>
              <a:rPr lang="en-US" dirty="0" smtClean="0"/>
              <a:t>Make changes and implement broadly</a:t>
            </a:r>
          </a:p>
        </p:txBody>
      </p:sp>
      <p:pic>
        <p:nvPicPr>
          <p:cNvPr id="2050" name="Picture 2" descr="C:\Users\pwu409\AppData\Local\Microsoft\Windows\Temporary Internet Files\Content.IE5\V0IEFH4B\MP90043064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093" y="1063229"/>
            <a:ext cx="2579147" cy="171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075" y="3951685"/>
            <a:ext cx="2140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>
                <a:solidFill>
                  <a:srgbClr val="FF0000"/>
                </a:solidFill>
              </a:rPr>
              <a:t>Worksheet </a:t>
            </a:r>
            <a:r>
              <a:rPr lang="en-US" sz="2000" dirty="0" smtClean="0">
                <a:solidFill>
                  <a:srgbClr val="FF0000"/>
                </a:solidFill>
              </a:rPr>
              <a:t>Q4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50914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Patience </a:t>
            </a:r>
            <a:r>
              <a:rPr lang="en-US" sz="2400" dirty="0" err="1" smtClean="0"/>
              <a:t>Caso</a:t>
            </a:r>
            <a:endParaRPr lang="en-US" sz="2400" dirty="0" smtClean="0"/>
          </a:p>
          <a:p>
            <a:pPr marL="0" indent="0">
              <a:buNone/>
            </a:pPr>
            <a:r>
              <a:rPr lang="en-US" sz="2000" dirty="0" smtClean="0"/>
              <a:t>Green Partners Program Manager</a:t>
            </a:r>
          </a:p>
          <a:p>
            <a:pPr marL="0" indent="0">
              <a:buNone/>
            </a:pPr>
            <a:r>
              <a:rPr lang="en-US" sz="2000" dirty="0" smtClean="0"/>
              <a:t>Hennepin County Environmental Services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1800" dirty="0" smtClean="0"/>
              <a:t>612-348-9352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  <a:hlinkClick r:id="rId3"/>
              </a:rPr>
              <a:t>patience.caso@hennepin.us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  <a:hlinkClick r:id="rId4"/>
              </a:rPr>
              <a:t>www.hennepin.us/greenpartners</a:t>
            </a:r>
            <a:endParaRPr lang="en-US" sz="18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800" dirty="0" smtClean="0"/>
              <a:t>“Hennepin </a:t>
            </a:r>
            <a:r>
              <a:rPr lang="en-US" sz="1800" dirty="0"/>
              <a:t>Environment” on </a:t>
            </a:r>
            <a:r>
              <a:rPr lang="en-US" sz="1800" dirty="0" smtClean="0"/>
              <a:t>Facebook</a:t>
            </a:r>
          </a:p>
          <a:p>
            <a:pPr marL="0" indent="0">
              <a:buNone/>
            </a:pPr>
            <a:r>
              <a:rPr lang="en-US" sz="1800" dirty="0" smtClean="0"/>
              <a:t>@</a:t>
            </a:r>
            <a:r>
              <a:rPr lang="en-US" sz="1800" dirty="0" err="1" smtClean="0"/>
              <a:t>hennepinenviro</a:t>
            </a:r>
            <a:r>
              <a:rPr lang="en-US" sz="1800" dirty="0" smtClean="0"/>
              <a:t> </a:t>
            </a:r>
            <a:r>
              <a:rPr lang="en-US" sz="1800" dirty="0"/>
              <a:t>on Twitter</a:t>
            </a: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" name="Picture 3" descr="C:\Documents and Settings\pwu409\Local Settings\Temporary Internet Files\Content.IE5\8E09XGIV\MC900347211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43" y="487238"/>
            <a:ext cx="183832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276600"/>
            <a:ext cx="1066800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82" y="3415767"/>
            <a:ext cx="788466" cy="7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Motivating Sustainable Behaviors</a:t>
            </a:r>
            <a:endParaRPr lang="en-US" sz="4000" b="1" dirty="0" smtClean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771651"/>
            <a:ext cx="4495800" cy="200025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/>
              <a:t>Information-intensive campaigns are ineffective</a:t>
            </a:r>
          </a:p>
          <a:p>
            <a:pPr marL="0" indent="0" eaLnBrk="1" hangingPunct="1">
              <a:buNone/>
            </a:pPr>
            <a:r>
              <a:rPr lang="en-US" dirty="0" smtClean="0"/>
              <a:t> </a:t>
            </a:r>
          </a:p>
          <a:p>
            <a:pPr eaLnBrk="1" hangingPunct="1"/>
            <a:r>
              <a:rPr lang="en-US" dirty="0" smtClean="0"/>
              <a:t>Assumptions:</a:t>
            </a:r>
          </a:p>
          <a:p>
            <a:pPr lvl="1" eaLnBrk="1" hangingPunct="1"/>
            <a:r>
              <a:rPr lang="en-US" dirty="0" smtClean="0"/>
              <a:t>Information = behavior</a:t>
            </a:r>
          </a:p>
        </p:txBody>
      </p:sp>
      <p:pic>
        <p:nvPicPr>
          <p:cNvPr id="10244" name="Picture 6" descr="social mark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1771651"/>
            <a:ext cx="3493386" cy="197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3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Why prevalent?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582923"/>
            <a:ext cx="8229600" cy="1830128"/>
          </a:xfrm>
        </p:spPr>
        <p:txBody>
          <a:bodyPr/>
          <a:lstStyle/>
          <a:p>
            <a:pPr eaLnBrk="1" hangingPunct="1"/>
            <a:r>
              <a:rPr lang="en-US" dirty="0" smtClean="0"/>
              <a:t>Underestimate difficulty of changing behavior</a:t>
            </a:r>
          </a:p>
          <a:p>
            <a:pPr eaLnBrk="1" hangingPunct="1"/>
            <a:r>
              <a:rPr lang="en-US" dirty="0" smtClean="0"/>
              <a:t>Information campaigns are easy</a:t>
            </a:r>
          </a:p>
          <a:p>
            <a:pPr eaLnBrk="1" hangingPunct="1"/>
            <a:r>
              <a:rPr lang="en-US" dirty="0" smtClean="0"/>
              <a:t>Lack of evaluation</a:t>
            </a:r>
          </a:p>
        </p:txBody>
      </p:sp>
    </p:spTree>
    <p:extLst>
      <p:ext uri="{BB962C8B-B14F-4D97-AF65-F5344CB8AC3E}">
        <p14:creationId xmlns:p14="http://schemas.microsoft.com/office/powerpoint/2010/main" val="3206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Community-based social marketing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Select behaviors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Identify barriers and benefits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Develop strategy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Pilot and evaluate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0" indent="0">
              <a:buNone/>
            </a:pPr>
            <a:r>
              <a:rPr lang="en-US" sz="2000" dirty="0" smtClean="0">
                <a:hlinkClick r:id="rId3"/>
              </a:rPr>
              <a:t>www.cbsm.com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 smtClean="0"/>
              <a:t>Dr. Doug </a:t>
            </a:r>
            <a:r>
              <a:rPr lang="en-US" sz="2000" dirty="0" err="1" smtClean="0"/>
              <a:t>Mckenzie</a:t>
            </a:r>
            <a:r>
              <a:rPr lang="en-US" sz="2000" dirty="0" smtClean="0"/>
              <a:t>-Mohr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56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Step 1: Select behaviors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59218" y="1200151"/>
            <a:ext cx="8027581" cy="3394472"/>
          </a:xfrm>
        </p:spPr>
        <p:txBody>
          <a:bodyPr/>
          <a:lstStyle/>
          <a:p>
            <a:pPr eaLnBrk="1" hangingPunct="1"/>
            <a:r>
              <a:rPr lang="en-US" dirty="0" smtClean="0"/>
              <a:t>Specific</a:t>
            </a:r>
          </a:p>
          <a:p>
            <a:pPr eaLnBrk="1" hangingPunct="1"/>
            <a:r>
              <a:rPr lang="en-US" dirty="0" smtClean="0"/>
              <a:t>Impactful</a:t>
            </a:r>
          </a:p>
          <a:p>
            <a:pPr lvl="1" eaLnBrk="1" hangingPunct="1"/>
            <a:r>
              <a:rPr lang="en-US" dirty="0" smtClean="0"/>
              <a:t>Environmental impact</a:t>
            </a:r>
          </a:p>
          <a:p>
            <a:pPr lvl="1" eaLnBrk="1" hangingPunct="1"/>
            <a:r>
              <a:rPr lang="en-US" dirty="0"/>
              <a:t>L</a:t>
            </a:r>
            <a:r>
              <a:rPr lang="en-US" dirty="0" smtClean="0"/>
              <a:t>ikelihood to adopt behavior</a:t>
            </a:r>
          </a:p>
          <a:p>
            <a:pPr lvl="1" eaLnBrk="1" hangingPunct="1"/>
            <a:r>
              <a:rPr lang="en-US" dirty="0"/>
              <a:t>I</a:t>
            </a:r>
            <a:r>
              <a:rPr lang="en-US" dirty="0" smtClean="0"/>
              <a:t>nfluence on others</a:t>
            </a:r>
          </a:p>
          <a:p>
            <a:pPr lvl="1" eaLnBrk="1" hangingPunct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35" y="1156049"/>
            <a:ext cx="1521618" cy="1369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80" y="1300624"/>
            <a:ext cx="1371996" cy="129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72" y="1200151"/>
            <a:ext cx="1000765" cy="1500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79" y="1235034"/>
            <a:ext cx="914702" cy="1554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33" y="3180192"/>
            <a:ext cx="1819879" cy="1213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091872" y="2790028"/>
            <a:ext cx="994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Direct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44" y="3190768"/>
            <a:ext cx="1840263" cy="1226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044330" y="755939"/>
            <a:ext cx="1046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Specific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87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Step 2: Identify barriers and benefits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341665"/>
            <a:ext cx="8229600" cy="3394472"/>
          </a:xfrm>
        </p:spPr>
        <p:txBody>
          <a:bodyPr/>
          <a:lstStyle/>
          <a:p>
            <a:pPr eaLnBrk="1" hangingPunct="1"/>
            <a:r>
              <a:rPr lang="en-US" dirty="0" smtClean="0"/>
              <a:t>What stands in the way?</a:t>
            </a:r>
          </a:p>
          <a:p>
            <a:pPr eaLnBrk="1" hangingPunct="1"/>
            <a:r>
              <a:rPr lang="en-US" dirty="0" smtClean="0"/>
              <a:t>What is the benefit?</a:t>
            </a:r>
          </a:p>
          <a:p>
            <a:pPr eaLnBrk="1" hangingPunct="1"/>
            <a:r>
              <a:rPr lang="en-US" dirty="0" smtClean="0"/>
              <a:t>Don’t assume, ask!</a:t>
            </a:r>
          </a:p>
          <a:p>
            <a:pPr lvl="1" eaLnBrk="1" hangingPunct="1"/>
            <a:r>
              <a:rPr lang="en-US" dirty="0" smtClean="0"/>
              <a:t>Surveys, focus groups, observation, research</a:t>
            </a:r>
            <a:endParaRPr lang="en-US" dirty="0"/>
          </a:p>
          <a:p>
            <a:pPr marL="457200" lvl="1" indent="0" eaLnBrk="1" hangingPunct="1">
              <a:buNone/>
            </a:pPr>
            <a:endParaRPr lang="en-US" dirty="0"/>
          </a:p>
          <a:p>
            <a:pPr marL="457200" lvl="1" indent="0" eaLnBrk="1" hangingPunct="1">
              <a:buNone/>
            </a:pPr>
            <a:r>
              <a:rPr lang="en-US" dirty="0" smtClean="0">
                <a:solidFill>
                  <a:srgbClr val="FF0000"/>
                </a:solidFill>
              </a:rPr>
              <a:t>Worksheet Q1 &amp; Q2</a:t>
            </a:r>
          </a:p>
        </p:txBody>
      </p:sp>
      <p:pic>
        <p:nvPicPr>
          <p:cNvPr id="5122" name="Picture 2" descr="C:\Users\pwu409\AppData\Local\Microsoft\Windows\Temporary Internet Files\Content.IE5\UWQKJ2P2\MC90043762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28" y="1063229"/>
            <a:ext cx="3657143" cy="36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5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Step 3: Develop strategy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Know Your Audience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585788" y="1414463"/>
            <a:ext cx="7654925" cy="2815828"/>
          </a:xfrm>
        </p:spPr>
        <p:txBody>
          <a:bodyPr>
            <a:normAutofit/>
          </a:bodyPr>
          <a:lstStyle/>
          <a:p>
            <a:r>
              <a:rPr lang="en-US" sz="2400" dirty="0"/>
              <a:t>Consider age, culture, values, interests</a:t>
            </a:r>
          </a:p>
          <a:p>
            <a:r>
              <a:rPr lang="en-US" sz="2400" dirty="0" smtClean="0"/>
              <a:t>Provide </a:t>
            </a:r>
            <a:r>
              <a:rPr lang="en-US" sz="2400" dirty="0"/>
              <a:t>experiential, hands-on learning</a:t>
            </a:r>
          </a:p>
          <a:p>
            <a:r>
              <a:rPr lang="en-US" sz="2400" dirty="0"/>
              <a:t>Incorporate leadership and service learning</a:t>
            </a:r>
          </a:p>
          <a:p>
            <a:r>
              <a:rPr lang="en-US" sz="2400" dirty="0" smtClean="0"/>
              <a:t>Integrate personal or community goals</a:t>
            </a:r>
          </a:p>
          <a:p>
            <a:r>
              <a:rPr lang="en-US" sz="2400" dirty="0" smtClean="0"/>
              <a:t>Provide feedback on impact of behavior change</a:t>
            </a:r>
          </a:p>
        </p:txBody>
      </p:sp>
    </p:spTree>
    <p:extLst>
      <p:ext uri="{BB962C8B-B14F-4D97-AF65-F5344CB8AC3E}">
        <p14:creationId xmlns:p14="http://schemas.microsoft.com/office/powerpoint/2010/main" val="35417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Step 3: Develop strategy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Communicate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85800" y="1230406"/>
            <a:ext cx="3612776" cy="3030141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One-way</a:t>
            </a:r>
          </a:p>
          <a:p>
            <a:pPr lvl="1"/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Email</a:t>
            </a:r>
          </a:p>
          <a:p>
            <a:pPr lvl="1"/>
            <a:r>
              <a:rPr lang="en-US" dirty="0" smtClean="0"/>
              <a:t>Newsletter</a:t>
            </a:r>
          </a:p>
          <a:p>
            <a:pPr lvl="1"/>
            <a:r>
              <a:rPr lang="en-US" dirty="0" smtClean="0"/>
              <a:t>Advertisement</a:t>
            </a:r>
          </a:p>
          <a:p>
            <a:pPr lvl="1"/>
            <a:r>
              <a:rPr lang="en-US" dirty="0" smtClean="0"/>
              <a:t>Flyers</a:t>
            </a:r>
          </a:p>
          <a:p>
            <a:pPr lvl="1"/>
            <a:r>
              <a:rPr lang="en-US" dirty="0" smtClean="0"/>
              <a:t>Media</a:t>
            </a:r>
          </a:p>
        </p:txBody>
      </p:sp>
      <p:sp>
        <p:nvSpPr>
          <p:cNvPr id="22532" name="Content Placeholder 2"/>
          <p:cNvSpPr txBox="1">
            <a:spLocks/>
          </p:cNvSpPr>
          <p:nvPr/>
        </p:nvSpPr>
        <p:spPr bwMode="auto">
          <a:xfrm>
            <a:off x="5029200" y="1223682"/>
            <a:ext cx="3505200" cy="30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latin typeface="+mn-lt"/>
              </a:rPr>
              <a:t>Two-way</a:t>
            </a:r>
            <a:endParaRPr lang="en-US" sz="2800" b="1" dirty="0">
              <a:latin typeface="+mn-lt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latin typeface="+mn-lt"/>
              </a:rPr>
              <a:t>Social media</a:t>
            </a:r>
            <a:endParaRPr lang="en-US" sz="2800" dirty="0">
              <a:latin typeface="+mn-lt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800" dirty="0">
                <a:latin typeface="+mn-lt"/>
              </a:rPr>
              <a:t>Blog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latin typeface="+mn-lt"/>
              </a:rPr>
              <a:t>Events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latin typeface="+mn-lt"/>
              </a:rPr>
              <a:t>Activities</a:t>
            </a:r>
            <a:endParaRPr lang="en-US" sz="2800" dirty="0">
              <a:latin typeface="+mn-lt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latin typeface="+mn-lt"/>
              </a:rPr>
              <a:t>Discussions</a:t>
            </a:r>
            <a:endParaRPr lang="en-US" sz="2800" dirty="0">
              <a:latin typeface="+mn-lt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sz="2000" dirty="0">
              <a:latin typeface="+mn-lt"/>
            </a:endParaRPr>
          </a:p>
        </p:txBody>
      </p:sp>
      <p:pic>
        <p:nvPicPr>
          <p:cNvPr id="9218" name="Picture 2" descr="C:\Users\pwu409\AppData\Local\Microsoft\Windows\Temporary Internet Files\Content.IE5\UWQKJ2P2\MC900437793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20" y="1650179"/>
            <a:ext cx="1642180" cy="141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8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Step 3: Develop strategy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Have intentional conversations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300" dirty="0" smtClean="0"/>
              <a:t>Why: Give people information, problem solve</a:t>
            </a:r>
          </a:p>
          <a:p>
            <a:r>
              <a:rPr lang="en-US" sz="3300" dirty="0" smtClean="0"/>
              <a:t>When: Lack of knowledge, increase motivation</a:t>
            </a:r>
          </a:p>
          <a:p>
            <a:r>
              <a:rPr lang="en-US" sz="3300" dirty="0" smtClean="0"/>
              <a:t>Tips:</a:t>
            </a:r>
          </a:p>
          <a:p>
            <a:pPr lvl="1"/>
            <a:r>
              <a:rPr lang="en-US" sz="2800" dirty="0" smtClean="0"/>
              <a:t>Help people identify barriers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and benefits</a:t>
            </a:r>
          </a:p>
          <a:p>
            <a:pPr lvl="1"/>
            <a:r>
              <a:rPr lang="en-US" sz="2800" dirty="0" smtClean="0"/>
              <a:t>Help people plan for how </a:t>
            </a:r>
            <a:br>
              <a:rPr lang="en-US" sz="2800" dirty="0" smtClean="0"/>
            </a:br>
            <a:r>
              <a:rPr lang="en-US" sz="2800" dirty="0" smtClean="0"/>
              <a:t>they will take action</a:t>
            </a:r>
          </a:p>
          <a:p>
            <a:pPr lvl="1"/>
            <a:r>
              <a:rPr lang="en-US" sz="2800" dirty="0" smtClean="0"/>
              <a:t>Speak to personal values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2219242"/>
            <a:ext cx="3386138" cy="20406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9005326"/>
      </p:ext>
    </p:extLst>
  </p:cSld>
  <p:clrMapOvr>
    <a:masterClrMapping/>
  </p:clrMapOvr>
</p:sld>
</file>

<file path=ppt/theme/theme1.xml><?xml version="1.0" encoding="utf-8"?>
<a:theme xmlns:a="http://schemas.openxmlformats.org/drawingml/2006/main" name="HC_PublicWorks_template_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</TotalTime>
  <Words>1308</Words>
  <Application>Microsoft Office PowerPoint</Application>
  <PresentationFormat>On-screen Show (16:9)</PresentationFormat>
  <Paragraphs>275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HC_PublicWorks_template_ES</vt:lpstr>
      <vt:lpstr>Office Theme</vt:lpstr>
      <vt:lpstr>Motivating Action!</vt:lpstr>
      <vt:lpstr>Motivating Sustainable Behaviors</vt:lpstr>
      <vt:lpstr>Why prevalent?</vt:lpstr>
      <vt:lpstr>Community-based social marketing</vt:lpstr>
      <vt:lpstr>Step 1: Select behaviors</vt:lpstr>
      <vt:lpstr>Step 2: Identify barriers and benefits</vt:lpstr>
      <vt:lpstr>Step 3: Develop strategy Know Your Audience</vt:lpstr>
      <vt:lpstr>Step 3: Develop strategy Communicate</vt:lpstr>
      <vt:lpstr>Step 3: Develop strategy Have intentional conversations</vt:lpstr>
      <vt:lpstr>Step 3: Develop strategy Let people try an activity!</vt:lpstr>
      <vt:lpstr>Step 3: Develop strategy Make it easy to act</vt:lpstr>
      <vt:lpstr>Step 3: Develop strategy Build commitment</vt:lpstr>
      <vt:lpstr>Step 3: Develop strategy Create social norms</vt:lpstr>
      <vt:lpstr>Step 3: Develop strategy Use prompts</vt:lpstr>
      <vt:lpstr>Step 3: Develop strategy Offer incentives</vt:lpstr>
      <vt:lpstr>Step 3: Develop strategy Encourage social diffusion</vt:lpstr>
      <vt:lpstr>Step 3: Develop strategy</vt:lpstr>
      <vt:lpstr>Step 4 &amp; 5: Pilot &amp; Implement</vt:lpstr>
      <vt:lpstr>Questions?</vt:lpstr>
    </vt:vector>
  </TitlesOfParts>
  <Company>Hennepin County Public Affairs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and Redevelopment Authority</dc:title>
  <dc:creator>Charles Decker</dc:creator>
  <cp:lastModifiedBy>Lauren Sampedro</cp:lastModifiedBy>
  <cp:revision>102</cp:revision>
  <cp:lastPrinted>2014-04-01T17:13:41Z</cp:lastPrinted>
  <dcterms:created xsi:type="dcterms:W3CDTF">2012-10-29T19:14:32Z</dcterms:created>
  <dcterms:modified xsi:type="dcterms:W3CDTF">2014-05-07T20:50:39Z</dcterms:modified>
</cp:coreProperties>
</file>