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71"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C1E1"/>
    <a:srgbClr val="B4DFF9"/>
    <a:srgbClr val="001A5E"/>
    <a:srgbClr val="BEC9E5"/>
    <a:srgbClr val="BEC9EF"/>
    <a:srgbClr val="1D32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23" autoAdjust="0"/>
  </p:normalViewPr>
  <p:slideViewPr>
    <p:cSldViewPr>
      <p:cViewPr varScale="1">
        <p:scale>
          <a:sx n="54" d="100"/>
          <a:sy n="54" d="100"/>
        </p:scale>
        <p:origin x="-183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87831-B128-461D-827C-8008E835D0D9}" type="datetimeFigureOut">
              <a:rPr lang="en-US" smtClean="0"/>
              <a:t>2/17/2015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344C7-57C8-49D0-AC13-AABAF2137F6A}" type="slidenum">
              <a:rPr lang="en-US" smtClean="0"/>
              <a:t>‹#›</a:t>
            </a:fld>
            <a:endParaRPr lang="en-US"/>
          </a:p>
        </p:txBody>
      </p:sp>
    </p:spTree>
    <p:extLst>
      <p:ext uri="{BB962C8B-B14F-4D97-AF65-F5344CB8AC3E}">
        <p14:creationId xmlns:p14="http://schemas.microsoft.com/office/powerpoint/2010/main" val="289010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Master </a:t>
            </a:r>
            <a:r>
              <a:rPr lang="en-US" dirty="0" smtClean="0"/>
              <a:t>Water Stewards </a:t>
            </a:r>
            <a:r>
              <a:rPr lang="en-US" dirty="0" smtClean="0"/>
              <a:t>program is a partnership between the Freshwater Society and the Minnehaha Creek Watershed District,</a:t>
            </a:r>
            <a:r>
              <a:rPr lang="en-US" baseline="0" dirty="0" smtClean="0"/>
              <a:t> funded by a Clean Water Fund grant</a:t>
            </a:r>
            <a:r>
              <a:rPr lang="en-US" dirty="0" smtClean="0"/>
              <a:t>.</a:t>
            </a:r>
            <a:r>
              <a:rPr lang="en-US" baseline="0" dirty="0" smtClean="0"/>
              <a:t> The </a:t>
            </a:r>
            <a:r>
              <a:rPr lang="en-US" baseline="0" dirty="0" smtClean="0"/>
              <a:t>program recruits, educates and certifies local community leaders who can work with their communities to reduce urban runoff.</a:t>
            </a:r>
            <a:endParaRPr lang="en-US" dirty="0"/>
          </a:p>
        </p:txBody>
      </p:sp>
      <p:sp>
        <p:nvSpPr>
          <p:cNvPr id="4" name="Slide Number Placeholder 3"/>
          <p:cNvSpPr>
            <a:spLocks noGrp="1"/>
          </p:cNvSpPr>
          <p:nvPr>
            <p:ph type="sldNum" sz="quarter" idx="10"/>
          </p:nvPr>
        </p:nvSpPr>
        <p:spPr/>
        <p:txBody>
          <a:bodyPr/>
          <a:lstStyle/>
          <a:p>
            <a:fld id="{78EF23E1-C7FC-4551-AC04-D9716739DF3F}" type="slidenum">
              <a:rPr lang="en-US" smtClean="0"/>
              <a:t>2</a:t>
            </a:fld>
            <a:endParaRPr lang="en-US"/>
          </a:p>
        </p:txBody>
      </p:sp>
    </p:spTree>
    <p:extLst>
      <p:ext uri="{BB962C8B-B14F-4D97-AF65-F5344CB8AC3E}">
        <p14:creationId xmlns:p14="http://schemas.microsoft.com/office/powerpoint/2010/main" val="533990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terrible slide, but</a:t>
            </a:r>
            <a:r>
              <a:rPr lang="en-US" baseline="0" dirty="0" smtClean="0"/>
              <a:t> the point is, w</a:t>
            </a:r>
            <a:r>
              <a:rPr lang="en-US" dirty="0" smtClean="0"/>
              <a:t>e teach13 classes that frame a really robust, extensive exploration</a:t>
            </a:r>
            <a:r>
              <a:rPr lang="en-US" baseline="0" dirty="0" smtClean="0"/>
              <a:t> of water in urban settings</a:t>
            </a:r>
            <a:r>
              <a:rPr lang="en-US" dirty="0" smtClean="0"/>
              <a:t>.  The program is 50 hours of classroom time,</a:t>
            </a:r>
            <a:r>
              <a:rPr lang="en-US" baseline="0" dirty="0" smtClean="0"/>
              <a:t> after which Stewards complete a rigorous capstone project.</a:t>
            </a:r>
          </a:p>
          <a:p>
            <a:endParaRPr lang="en-US" baseline="0" dirty="0" smtClean="0"/>
          </a:p>
          <a:p>
            <a:r>
              <a:rPr lang="en-US" baseline="0" dirty="0" smtClean="0"/>
              <a:t>This is the major difference between the Stewards program and the other “Master” programs.  After the classroom hours are completed, the whole focus of the program shifts to doing something about urban runoff.  There is a very strong orientation towards taking action.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EF23E1-C7FC-4551-AC04-D9716739DF3F}" type="slidenum">
              <a:rPr lang="en-US" smtClean="0"/>
              <a:t>12</a:t>
            </a:fld>
            <a:endParaRPr lang="en-US"/>
          </a:p>
        </p:txBody>
      </p:sp>
    </p:spTree>
    <p:extLst>
      <p:ext uri="{BB962C8B-B14F-4D97-AF65-F5344CB8AC3E}">
        <p14:creationId xmlns:p14="http://schemas.microsoft.com/office/powerpoint/2010/main" val="329348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talk about the work Stewards</a:t>
            </a:r>
            <a:r>
              <a:rPr lang="en-US" baseline="0" dirty="0" smtClean="0"/>
              <a:t> do.</a:t>
            </a:r>
          </a:p>
          <a:p>
            <a:endParaRPr lang="en-US" dirty="0" smtClean="0"/>
          </a:p>
          <a:p>
            <a:r>
              <a:rPr lang="en-US" dirty="0" smtClean="0"/>
              <a:t>Every</a:t>
            </a:r>
            <a:r>
              <a:rPr lang="en-US" baseline="0" dirty="0" smtClean="0"/>
              <a:t> Steward has to complete a capstone project.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Each Capstone has four </a:t>
            </a:r>
            <a:r>
              <a:rPr lang="en-US" baseline="0" dirty="0" smtClean="0"/>
              <a:t>parts, and each of these four parts embodies the work Stewards can help our communities do to manage runoff:</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Neighborhood observation- define the geographic boundaries of your neighborhood, then go out and look at it.  Make observations of what is and is not happening on the land to manage water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Katherine and Dave worked in a several block radius around </a:t>
            </a:r>
            <a:r>
              <a:rPr lang="en-US" baseline="0" dirty="0" err="1" smtClean="0"/>
              <a:t>Katherines</a:t>
            </a:r>
            <a:r>
              <a:rPr lang="en-US" baseline="0" dirty="0" smtClean="0"/>
              <a:t>’ home, with neighbors who know her, and her dog.</a:t>
            </a:r>
          </a:p>
          <a:p>
            <a:endParaRPr lang="en-US" dirty="0"/>
          </a:p>
        </p:txBody>
      </p:sp>
      <p:sp>
        <p:nvSpPr>
          <p:cNvPr id="4" name="Slide Number Placeholder 3"/>
          <p:cNvSpPr>
            <a:spLocks noGrp="1"/>
          </p:cNvSpPr>
          <p:nvPr>
            <p:ph type="sldNum" sz="quarter" idx="10"/>
          </p:nvPr>
        </p:nvSpPr>
        <p:spPr/>
        <p:txBody>
          <a:bodyPr/>
          <a:lstStyle/>
          <a:p>
            <a:fld id="{78EF23E1-C7FC-4551-AC04-D9716739DF3F}" type="slidenum">
              <a:rPr lang="en-US" smtClean="0"/>
              <a:t>13</a:t>
            </a:fld>
            <a:endParaRPr lang="en-US"/>
          </a:p>
        </p:txBody>
      </p:sp>
    </p:spTree>
    <p:extLst>
      <p:ext uri="{BB962C8B-B14F-4D97-AF65-F5344CB8AC3E}">
        <p14:creationId xmlns:p14="http://schemas.microsoft.com/office/powerpoint/2010/main" val="286681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Education and Outreach campaign- Based on the Stewards’ observations, determine a behavior you want to influence, design and implement a campaign- this is where Stewards move neighbors toward </a:t>
            </a:r>
            <a:r>
              <a:rPr lang="en-US" b="1" baseline="0" dirty="0" smtClean="0"/>
              <a:t>Behavior Changes at Residential Scale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r>
              <a:rPr lang="en-US" dirty="0" smtClean="0"/>
              <a:t>Jeff and Drew held an</a:t>
            </a:r>
            <a:r>
              <a:rPr lang="en-US" baseline="0" dirty="0" smtClean="0"/>
              <a:t> i</a:t>
            </a:r>
            <a:r>
              <a:rPr lang="en-US" dirty="0" smtClean="0"/>
              <a:t>nformation session at Farmer’s Market</a:t>
            </a:r>
          </a:p>
          <a:p>
            <a:endParaRPr lang="en-US" dirty="0" smtClean="0"/>
          </a:p>
          <a:p>
            <a:r>
              <a:rPr lang="en-US" dirty="0" smtClean="0"/>
              <a:t>Registered people for a self-guided rain garden tour in the neighborhood</a:t>
            </a:r>
          </a:p>
          <a:p>
            <a:endParaRPr lang="en-US" baseline="0" dirty="0" smtClean="0"/>
          </a:p>
          <a:p>
            <a:r>
              <a:rPr lang="en-US" baseline="0" dirty="0" smtClean="0"/>
              <a:t>Raffled off </a:t>
            </a:r>
            <a:r>
              <a:rPr lang="en-US" baseline="0" dirty="0" err="1" smtClean="0"/>
              <a:t>rainbarrels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E95ED7D-C39C-43C9-8E99-638B1C723DF6}" type="slidenum">
              <a:rPr lang="en-US" smtClean="0"/>
              <a:t>14</a:t>
            </a:fld>
            <a:endParaRPr lang="en-US"/>
          </a:p>
        </p:txBody>
      </p:sp>
    </p:spTree>
    <p:extLst>
      <p:ext uri="{BB962C8B-B14F-4D97-AF65-F5344CB8AC3E}">
        <p14:creationId xmlns:p14="http://schemas.microsoft.com/office/powerpoint/2010/main" val="3244913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r>
              <a:rPr lang="en-US" baseline="0" dirty="0" smtClean="0"/>
              <a:t> and Jessica threw a </a:t>
            </a:r>
            <a:r>
              <a:rPr lang="en-US" baseline="0" dirty="0" err="1" smtClean="0"/>
              <a:t>raingarden</a:t>
            </a:r>
            <a:r>
              <a:rPr lang="en-US" baseline="0" dirty="0" smtClean="0"/>
              <a:t> party and raffled off rain barrels.</a:t>
            </a:r>
            <a:endParaRPr lang="en-US" dirty="0"/>
          </a:p>
        </p:txBody>
      </p:sp>
      <p:sp>
        <p:nvSpPr>
          <p:cNvPr id="4" name="Slide Number Placeholder 3"/>
          <p:cNvSpPr>
            <a:spLocks noGrp="1"/>
          </p:cNvSpPr>
          <p:nvPr>
            <p:ph type="sldNum" sz="quarter" idx="10"/>
          </p:nvPr>
        </p:nvSpPr>
        <p:spPr/>
        <p:txBody>
          <a:bodyPr/>
          <a:lstStyle/>
          <a:p>
            <a:fld id="{78EF23E1-C7FC-4551-AC04-D9716739DF3F}" type="slidenum">
              <a:rPr lang="en-US" smtClean="0"/>
              <a:t>15</a:t>
            </a:fld>
            <a:endParaRPr lang="en-US"/>
          </a:p>
        </p:txBody>
      </p:sp>
    </p:spTree>
    <p:extLst>
      <p:ext uri="{BB962C8B-B14F-4D97-AF65-F5344CB8AC3E}">
        <p14:creationId xmlns:p14="http://schemas.microsoft.com/office/powerpoint/2010/main" val="81259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piece of the capstone</a:t>
            </a:r>
            <a:r>
              <a:rPr lang="en-US" baseline="0" dirty="0" smtClean="0"/>
              <a:t> is a </a:t>
            </a:r>
            <a:r>
              <a:rPr lang="en-US" baseline="0" dirty="0" err="1" smtClean="0"/>
              <a:t>stormwater</a:t>
            </a:r>
            <a:r>
              <a:rPr lang="en-US" baseline="0" dirty="0" smtClean="0"/>
              <a:t> management project. Stewards design a </a:t>
            </a:r>
            <a:r>
              <a:rPr lang="en-US" baseline="0" dirty="0" err="1" smtClean="0"/>
              <a:t>stormwater</a:t>
            </a:r>
            <a:r>
              <a:rPr lang="en-US" baseline="0" dirty="0" smtClean="0"/>
              <a:t> management project (or work with a designer) and they install it, or have it installed.</a:t>
            </a:r>
          </a:p>
          <a:p>
            <a:endParaRPr lang="en-US" baseline="0" dirty="0" smtClean="0"/>
          </a:p>
          <a:p>
            <a:r>
              <a:rPr lang="en-US" baseline="0" dirty="0" smtClean="0"/>
              <a:t>Roxanne installed a 1700-gallon cistern</a:t>
            </a:r>
            <a:endParaRPr lang="en-US" dirty="0"/>
          </a:p>
        </p:txBody>
      </p:sp>
      <p:sp>
        <p:nvSpPr>
          <p:cNvPr id="4" name="Slide Number Placeholder 3"/>
          <p:cNvSpPr>
            <a:spLocks noGrp="1"/>
          </p:cNvSpPr>
          <p:nvPr>
            <p:ph type="sldNum" sz="quarter" idx="10"/>
          </p:nvPr>
        </p:nvSpPr>
        <p:spPr/>
        <p:txBody>
          <a:bodyPr/>
          <a:lstStyle/>
          <a:p>
            <a:fld id="{78EF23E1-C7FC-4551-AC04-D9716739DF3F}" type="slidenum">
              <a:rPr lang="en-US" smtClean="0"/>
              <a:t>16</a:t>
            </a:fld>
            <a:endParaRPr lang="en-US"/>
          </a:p>
        </p:txBody>
      </p:sp>
    </p:spTree>
    <p:extLst>
      <p:ext uri="{BB962C8B-B14F-4D97-AF65-F5344CB8AC3E}">
        <p14:creationId xmlns:p14="http://schemas.microsoft.com/office/powerpoint/2010/main" val="1746686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n-US" sz="1200" dirty="0" smtClean="0"/>
              <a:t>Steve</a:t>
            </a:r>
            <a:r>
              <a:rPr lang="en-US" sz="1200" baseline="0" dirty="0" smtClean="0"/>
              <a:t> </a:t>
            </a:r>
            <a:r>
              <a:rPr lang="en-US" sz="1200" dirty="0" smtClean="0"/>
              <a:t>and </a:t>
            </a:r>
            <a:r>
              <a:rPr lang="en-US" sz="1200" dirty="0" err="1" smtClean="0"/>
              <a:t>Louann</a:t>
            </a:r>
            <a:r>
              <a:rPr lang="en-US" sz="1200" dirty="0" smtClean="0"/>
              <a:t> worked on a project in Edina, next to a redeveloped teardown.  Neighbor property was raised 12 feet, sending</a:t>
            </a:r>
            <a:r>
              <a:rPr lang="en-US" sz="1200" baseline="0" dirty="0" smtClean="0"/>
              <a:t> </a:t>
            </a:r>
            <a:r>
              <a:rPr lang="en-US" sz="1200" baseline="0" dirty="0" err="1" smtClean="0"/>
              <a:t>stormwater</a:t>
            </a:r>
            <a:r>
              <a:rPr lang="en-US" sz="1200" baseline="0" dirty="0" smtClean="0"/>
              <a:t> flooding into client’s yard.</a:t>
            </a:r>
            <a:endParaRPr lang="en-US" sz="1200" dirty="0" smtClean="0"/>
          </a:p>
        </p:txBody>
      </p:sp>
      <p:sp>
        <p:nvSpPr>
          <p:cNvPr id="4" name="Slide Number Placeholder 3"/>
          <p:cNvSpPr>
            <a:spLocks noGrp="1"/>
          </p:cNvSpPr>
          <p:nvPr>
            <p:ph type="sldNum" sz="quarter" idx="10"/>
          </p:nvPr>
        </p:nvSpPr>
        <p:spPr/>
        <p:txBody>
          <a:bodyPr/>
          <a:lstStyle/>
          <a:p>
            <a:fld id="{DE95ED7D-C39C-43C9-8E99-638B1C723DF6}" type="slidenum">
              <a:rPr lang="en-US" smtClean="0"/>
              <a:t>17</a:t>
            </a:fld>
            <a:endParaRPr lang="en-US"/>
          </a:p>
        </p:txBody>
      </p:sp>
    </p:spTree>
    <p:extLst>
      <p:ext uri="{BB962C8B-B14F-4D97-AF65-F5344CB8AC3E}">
        <p14:creationId xmlns:p14="http://schemas.microsoft.com/office/powerpoint/2010/main" val="3068731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Sheila and Terry put in a </a:t>
            </a:r>
            <a:r>
              <a:rPr lang="en-US" sz="1200" dirty="0" err="1" smtClean="0"/>
              <a:t>raingarden</a:t>
            </a:r>
            <a:r>
              <a:rPr lang="en-US" sz="1200" dirty="0" smtClean="0"/>
              <a:t> at Terry’s townhome association.  Terry is</a:t>
            </a:r>
            <a:r>
              <a:rPr lang="en-US" sz="1200" baseline="0" dirty="0" smtClean="0"/>
              <a:t> president of his townhome association, </a:t>
            </a:r>
            <a:r>
              <a:rPr lang="en-US" sz="1200" dirty="0" smtClean="0"/>
              <a:t>250 </a:t>
            </a:r>
            <a:r>
              <a:rPr lang="en-US" sz="1200" dirty="0" err="1" smtClean="0"/>
              <a:t>sq</a:t>
            </a:r>
            <a:r>
              <a:rPr lang="en-US" sz="1200" dirty="0" smtClean="0"/>
              <a:t> </a:t>
            </a:r>
            <a:r>
              <a:rPr lang="en-US" sz="1200" dirty="0" err="1" smtClean="0"/>
              <a:t>ft</a:t>
            </a:r>
            <a:r>
              <a:rPr lang="en-US" sz="1200" dirty="0" smtClean="0"/>
              <a:t> </a:t>
            </a:r>
            <a:r>
              <a:rPr lang="en-US" sz="1200" dirty="0" err="1" smtClean="0"/>
              <a:t>raingarden</a:t>
            </a:r>
            <a:r>
              <a:rPr lang="en-US" sz="1200" dirty="0" smtClean="0"/>
              <a:t> to address, the</a:t>
            </a:r>
            <a:r>
              <a:rPr lang="en-US" sz="1200" baseline="0" dirty="0" smtClean="0"/>
              <a:t> first of many gardens planned to reduce the </a:t>
            </a:r>
            <a:r>
              <a:rPr lang="en-US" sz="1200" dirty="0" smtClean="0"/>
              <a:t> $10,000 annual</a:t>
            </a:r>
            <a:r>
              <a:rPr lang="en-US" sz="1200" baseline="0" dirty="0" smtClean="0"/>
              <a:t> </a:t>
            </a:r>
            <a:r>
              <a:rPr lang="en-US" sz="1200" baseline="0" dirty="0" err="1" smtClean="0"/>
              <a:t>stormwater</a:t>
            </a:r>
            <a:r>
              <a:rPr lang="en-US" sz="1200" baseline="0" dirty="0" smtClean="0"/>
              <a:t> </a:t>
            </a:r>
            <a:r>
              <a:rPr lang="en-US" sz="1200" dirty="0" smtClean="0"/>
              <a:t>fee</a:t>
            </a:r>
          </a:p>
          <a:p>
            <a:endParaRPr lang="en-US" sz="1200" dirty="0" smtClean="0"/>
          </a:p>
          <a:p>
            <a:r>
              <a:rPr lang="en-US" sz="1200" dirty="0" smtClean="0"/>
              <a:t>This was a project in 2013.  This year, Terry is working on the runoff from the parking</a:t>
            </a:r>
            <a:r>
              <a:rPr lang="en-US" sz="1200" baseline="0" dirty="0" smtClean="0"/>
              <a:t> lot.  $200,000 project, but he feels he can raise the money and get it done.</a:t>
            </a:r>
            <a:endParaRPr lang="en-US" sz="1200" dirty="0" smtClean="0"/>
          </a:p>
        </p:txBody>
      </p:sp>
      <p:sp>
        <p:nvSpPr>
          <p:cNvPr id="4" name="Slide Number Placeholder 3"/>
          <p:cNvSpPr>
            <a:spLocks noGrp="1"/>
          </p:cNvSpPr>
          <p:nvPr>
            <p:ph type="sldNum" sz="quarter" idx="10"/>
          </p:nvPr>
        </p:nvSpPr>
        <p:spPr/>
        <p:txBody>
          <a:bodyPr/>
          <a:lstStyle/>
          <a:p>
            <a:fld id="{DE95ED7D-C39C-43C9-8E99-638B1C723DF6}" type="slidenum">
              <a:rPr lang="en-US" smtClean="0"/>
              <a:t>18</a:t>
            </a:fld>
            <a:endParaRPr lang="en-US"/>
          </a:p>
        </p:txBody>
      </p:sp>
    </p:spTree>
    <p:extLst>
      <p:ext uri="{BB962C8B-B14F-4D97-AF65-F5344CB8AC3E}">
        <p14:creationId xmlns:p14="http://schemas.microsoft.com/office/powerpoint/2010/main" val="1561337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Project in Minnetonka,</a:t>
            </a:r>
            <a:r>
              <a:rPr lang="en-US" sz="1200" baseline="0" dirty="0" smtClean="0"/>
              <a:t> St. Luke Presbyterian Church.  Volunteers planted close to 3000 plants in two </a:t>
            </a:r>
            <a:r>
              <a:rPr lang="en-US" sz="1200" baseline="0" dirty="0" err="1" smtClean="0"/>
              <a:t>raingardens</a:t>
            </a:r>
            <a:r>
              <a:rPr lang="en-US" sz="1200" baseline="0" dirty="0" smtClean="0"/>
              <a:t>.</a:t>
            </a:r>
            <a:endParaRPr lang="en-US" sz="1200" dirty="0" smtClean="0"/>
          </a:p>
        </p:txBody>
      </p:sp>
      <p:sp>
        <p:nvSpPr>
          <p:cNvPr id="4" name="Slide Number Placeholder 3"/>
          <p:cNvSpPr>
            <a:spLocks noGrp="1"/>
          </p:cNvSpPr>
          <p:nvPr>
            <p:ph type="sldNum" sz="quarter" idx="10"/>
          </p:nvPr>
        </p:nvSpPr>
        <p:spPr/>
        <p:txBody>
          <a:bodyPr/>
          <a:lstStyle/>
          <a:p>
            <a:fld id="{DE95ED7D-C39C-43C9-8E99-638B1C723DF6}" type="slidenum">
              <a:rPr lang="en-US" smtClean="0"/>
              <a:t>19</a:t>
            </a:fld>
            <a:endParaRPr lang="en-US"/>
          </a:p>
        </p:txBody>
      </p:sp>
    </p:spTree>
    <p:extLst>
      <p:ext uri="{BB962C8B-B14F-4D97-AF65-F5344CB8AC3E}">
        <p14:creationId xmlns:p14="http://schemas.microsoft.com/office/powerpoint/2010/main" val="3068731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Anne lives down a steep hill, was a better candidate for </a:t>
            </a:r>
            <a:r>
              <a:rPr lang="en-US" sz="1200" baseline="0" dirty="0" err="1" smtClean="0"/>
              <a:t>raingarden</a:t>
            </a:r>
            <a:r>
              <a:rPr lang="en-US" sz="1200" baseline="0" dirty="0" smtClean="0"/>
              <a:t>, 120 </a:t>
            </a:r>
            <a:r>
              <a:rPr lang="en-US" sz="1200" baseline="0" dirty="0" err="1" smtClean="0"/>
              <a:t>sq</a:t>
            </a:r>
            <a:r>
              <a:rPr lang="en-US" sz="1200" baseline="0" dirty="0" smtClean="0"/>
              <a:t> </a:t>
            </a:r>
            <a:r>
              <a:rPr lang="en-US" sz="1200" baseline="0" dirty="0" err="1" smtClean="0"/>
              <a:t>ft</a:t>
            </a:r>
            <a:r>
              <a:rPr lang="en-US" sz="1200" baseline="0" dirty="0" smtClean="0"/>
              <a:t> </a:t>
            </a:r>
            <a:r>
              <a:rPr lang="en-US" sz="1200" baseline="0" dirty="0" err="1" smtClean="0"/>
              <a:t>raingarden</a:t>
            </a:r>
            <a:r>
              <a:rPr lang="en-US" sz="1200" baseline="0" dirty="0" smtClean="0"/>
              <a:t>, had to redo piping, added 4 catch basins</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all these folks have in common is that they have dirty hands.  The knees of their jeans are filthy.  They are Master Water Stewards.</a:t>
            </a:r>
          </a:p>
          <a:p>
            <a:endParaRPr lang="en-US" sz="1200" dirty="0" smtClean="0"/>
          </a:p>
        </p:txBody>
      </p:sp>
      <p:sp>
        <p:nvSpPr>
          <p:cNvPr id="4" name="Slide Number Placeholder 3"/>
          <p:cNvSpPr>
            <a:spLocks noGrp="1"/>
          </p:cNvSpPr>
          <p:nvPr>
            <p:ph type="sldNum" sz="quarter" idx="10"/>
          </p:nvPr>
        </p:nvSpPr>
        <p:spPr/>
        <p:txBody>
          <a:bodyPr/>
          <a:lstStyle/>
          <a:p>
            <a:fld id="{DE95ED7D-C39C-43C9-8E99-638B1C723DF6}" type="slidenum">
              <a:rPr lang="en-US" smtClean="0"/>
              <a:t>20</a:t>
            </a:fld>
            <a:endParaRPr lang="en-US"/>
          </a:p>
        </p:txBody>
      </p:sp>
    </p:spTree>
    <p:extLst>
      <p:ext uri="{BB962C8B-B14F-4D97-AF65-F5344CB8AC3E}">
        <p14:creationId xmlns:p14="http://schemas.microsoft.com/office/powerpoint/2010/main" val="3068731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is to REACT</a:t>
            </a:r>
            <a:r>
              <a:rPr lang="en-US" baseline="0" dirty="0" smtClean="0"/>
              <a:t> to the problem, INTERACT with your community and have an IMPACT by soaking more water into the ground</a:t>
            </a:r>
            <a:endParaRPr lang="en-US" dirty="0"/>
          </a:p>
        </p:txBody>
      </p:sp>
      <p:sp>
        <p:nvSpPr>
          <p:cNvPr id="4" name="Slide Number Placeholder 3"/>
          <p:cNvSpPr>
            <a:spLocks noGrp="1"/>
          </p:cNvSpPr>
          <p:nvPr>
            <p:ph type="sldNum" sz="quarter" idx="10"/>
          </p:nvPr>
        </p:nvSpPr>
        <p:spPr/>
        <p:txBody>
          <a:bodyPr/>
          <a:lstStyle/>
          <a:p>
            <a:fld id="{78EF23E1-C7FC-4551-AC04-D9716739DF3F}" type="slidenum">
              <a:rPr lang="en-US" smtClean="0"/>
              <a:t>21</a:t>
            </a:fld>
            <a:endParaRPr lang="en-US"/>
          </a:p>
        </p:txBody>
      </p:sp>
    </p:spTree>
    <p:extLst>
      <p:ext uri="{BB962C8B-B14F-4D97-AF65-F5344CB8AC3E}">
        <p14:creationId xmlns:p14="http://schemas.microsoft.com/office/powerpoint/2010/main" val="360736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back up to look at why we need this program</a:t>
            </a:r>
            <a:r>
              <a:rPr lang="en-US" baseline="0" dirty="0" smtClean="0"/>
              <a:t> in the first place.  This will be a very quick overview.  If you want to learn more, I invite you to go to the EPA web site and dig around.</a:t>
            </a:r>
          </a:p>
          <a:p>
            <a:endParaRPr lang="en-US" baseline="0" dirty="0" smtClean="0"/>
          </a:p>
          <a:p>
            <a:r>
              <a:rPr lang="en-US" baseline="0" dirty="0" smtClean="0"/>
              <a:t>Water is regulated by the federal Clean Water Act.  The CWA was passed in 1972, because rivers were so polluted with industrial chemical waste they kept catching on fire.</a:t>
            </a:r>
          </a:p>
          <a:p>
            <a:endParaRPr lang="en-US" baseline="0" dirty="0" smtClean="0"/>
          </a:p>
          <a:p>
            <a:r>
              <a:rPr lang="en-US" baseline="0" dirty="0" smtClean="0"/>
              <a:t>Each state charges a state agency with implementing the CWA, and putting specific policies in place to ensure compliance with the Act.  In MN, that agency is the Pollution Control Agency.  </a:t>
            </a:r>
          </a:p>
          <a:p>
            <a:endParaRPr lang="en-US" baseline="0" dirty="0" smtClean="0"/>
          </a:p>
          <a:p>
            <a:r>
              <a:rPr lang="en-US" baseline="0" dirty="0" smtClean="0"/>
              <a:t>Any city in MN that want to discharge pollution to public waters- meaning any city that has a stormwater system- has to apply for a permit for that discharge… Permit holders are called MS4s, because they have a </a:t>
            </a:r>
            <a:r>
              <a:rPr lang="en-US" dirty="0" smtClean="0"/>
              <a:t>Municipal Separate Storm Sewer System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8EF23E1-C7FC-4551-AC04-D9716739DF3F}" type="slidenum">
              <a:rPr lang="en-US" smtClean="0"/>
              <a:t>3</a:t>
            </a:fld>
            <a:endParaRPr lang="en-US"/>
          </a:p>
        </p:txBody>
      </p:sp>
    </p:spTree>
    <p:extLst>
      <p:ext uri="{BB962C8B-B14F-4D97-AF65-F5344CB8AC3E}">
        <p14:creationId xmlns:p14="http://schemas.microsoft.com/office/powerpoint/2010/main" val="205119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Cities with a permit- or MS4s- then create local policies to regulate certain kinds of pollution, to make sure the city can meet the permit they got from the state.  The two most common types of regulations concern construction sites and stormwater</a:t>
            </a:r>
          </a:p>
          <a:p>
            <a:endParaRPr lang="en-US" dirty="0" smtClean="0"/>
          </a:p>
          <a:p>
            <a:r>
              <a:rPr lang="en-US" dirty="0" smtClean="0"/>
              <a:t>The hitch is, water doesn’t follow political boundaries, it follows geographic, topographical boundaries.  So, MN has created watershed districts to help them coordinate</a:t>
            </a:r>
            <a:r>
              <a:rPr lang="en-US" baseline="0" dirty="0" smtClean="0"/>
              <a:t> work to reduce pollution.</a:t>
            </a:r>
          </a:p>
          <a:p>
            <a:endParaRPr lang="en-US" baseline="0" dirty="0" smtClean="0"/>
          </a:p>
        </p:txBody>
      </p:sp>
      <p:sp>
        <p:nvSpPr>
          <p:cNvPr id="4" name="Slide Number Placeholder 3"/>
          <p:cNvSpPr>
            <a:spLocks noGrp="1"/>
          </p:cNvSpPr>
          <p:nvPr>
            <p:ph type="sldNum" sz="quarter" idx="10"/>
          </p:nvPr>
        </p:nvSpPr>
        <p:spPr/>
        <p:txBody>
          <a:bodyPr/>
          <a:lstStyle/>
          <a:p>
            <a:fld id="{78EF23E1-C7FC-4551-AC04-D9716739DF3F}" type="slidenum">
              <a:rPr lang="en-US" smtClean="0"/>
              <a:t>4</a:t>
            </a:fld>
            <a:endParaRPr lang="en-US"/>
          </a:p>
        </p:txBody>
      </p:sp>
    </p:spTree>
    <p:extLst>
      <p:ext uri="{BB962C8B-B14F-4D97-AF65-F5344CB8AC3E}">
        <p14:creationId xmlns:p14="http://schemas.microsoft.com/office/powerpoint/2010/main" val="4201557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a:t>
            </a:r>
            <a:r>
              <a:rPr lang="en-US" baseline="0" dirty="0" smtClean="0"/>
              <a:t>quick review- a watershed is the area of land that drains to a river or lake.  Everyone on the planet lives in a watershed.  </a:t>
            </a:r>
            <a:endParaRPr lang="en-US" dirty="0" smtClean="0"/>
          </a:p>
          <a:p>
            <a:endParaRPr lang="en-US" dirty="0"/>
          </a:p>
        </p:txBody>
      </p:sp>
      <p:sp>
        <p:nvSpPr>
          <p:cNvPr id="4" name="Slide Number Placeholder 3"/>
          <p:cNvSpPr>
            <a:spLocks noGrp="1"/>
          </p:cNvSpPr>
          <p:nvPr>
            <p:ph type="sldNum" sz="quarter" idx="10"/>
          </p:nvPr>
        </p:nvSpPr>
        <p:spPr/>
        <p:txBody>
          <a:bodyPr/>
          <a:lstStyle/>
          <a:p>
            <a:fld id="{78EF23E1-C7FC-4551-AC04-D9716739DF3F}" type="slidenum">
              <a:rPr lang="en-US" smtClean="0"/>
              <a:t>5</a:t>
            </a:fld>
            <a:endParaRPr lang="en-US"/>
          </a:p>
        </p:txBody>
      </p:sp>
    </p:spTree>
    <p:extLst>
      <p:ext uri="{BB962C8B-B14F-4D97-AF65-F5344CB8AC3E}">
        <p14:creationId xmlns:p14="http://schemas.microsoft.com/office/powerpoint/2010/main" val="779299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Mississippi Rivers Watershed drains 40% of America.  Each big watershed basin is divided</a:t>
            </a:r>
            <a:r>
              <a:rPr lang="en-US" baseline="0" dirty="0" smtClean="0"/>
              <a:t> into sub-watersheds that nest inside of larger ones.  </a:t>
            </a:r>
            <a:endParaRPr lang="en-US" dirty="0"/>
          </a:p>
        </p:txBody>
      </p:sp>
      <p:sp>
        <p:nvSpPr>
          <p:cNvPr id="4" name="Slide Number Placeholder 3"/>
          <p:cNvSpPr>
            <a:spLocks noGrp="1"/>
          </p:cNvSpPr>
          <p:nvPr>
            <p:ph type="sldNum" sz="quarter" idx="10"/>
          </p:nvPr>
        </p:nvSpPr>
        <p:spPr/>
        <p:txBody>
          <a:bodyPr/>
          <a:lstStyle/>
          <a:p>
            <a:fld id="{78EF23E1-C7FC-4551-AC04-D9716739DF3F}" type="slidenum">
              <a:rPr lang="en-US" smtClean="0"/>
              <a:t>6</a:t>
            </a:fld>
            <a:endParaRPr lang="en-US"/>
          </a:p>
        </p:txBody>
      </p:sp>
    </p:spTree>
    <p:extLst>
      <p:ext uri="{BB962C8B-B14F-4D97-AF65-F5344CB8AC3E}">
        <p14:creationId xmlns:p14="http://schemas.microsoft.com/office/powerpoint/2010/main" val="254512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Master Water Stewards are </a:t>
            </a:r>
            <a:r>
              <a:rPr lang="en-US" baseline="0" dirty="0" smtClean="0"/>
              <a:t>currently working </a:t>
            </a:r>
            <a:r>
              <a:rPr lang="en-US" baseline="0" dirty="0" smtClean="0"/>
              <a:t>in the Minnehaha Creek </a:t>
            </a:r>
            <a:r>
              <a:rPr lang="en-US" baseline="0" dirty="0" err="1" smtClean="0"/>
              <a:t>subwatershed</a:t>
            </a:r>
            <a:r>
              <a:rPr lang="en-US" baseline="0" dirty="0" smtClean="0"/>
              <a:t>.  The colored squares show the different cities in the watershed.  </a:t>
            </a:r>
            <a:endParaRPr lang="en-US" dirty="0"/>
          </a:p>
        </p:txBody>
      </p:sp>
      <p:sp>
        <p:nvSpPr>
          <p:cNvPr id="4" name="Slide Number Placeholder 3"/>
          <p:cNvSpPr>
            <a:spLocks noGrp="1"/>
          </p:cNvSpPr>
          <p:nvPr>
            <p:ph type="sldNum" sz="quarter" idx="10"/>
          </p:nvPr>
        </p:nvSpPr>
        <p:spPr/>
        <p:txBody>
          <a:bodyPr/>
          <a:lstStyle/>
          <a:p>
            <a:fld id="{78EF23E1-C7FC-4551-AC04-D9716739DF3F}" type="slidenum">
              <a:rPr lang="en-US" smtClean="0"/>
              <a:t>7</a:t>
            </a:fld>
            <a:endParaRPr lang="en-US"/>
          </a:p>
        </p:txBody>
      </p:sp>
    </p:spTree>
    <p:extLst>
      <p:ext uri="{BB962C8B-B14F-4D97-AF65-F5344CB8AC3E}">
        <p14:creationId xmlns:p14="http://schemas.microsoft.com/office/powerpoint/2010/main" val="222474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permit requires cities</a:t>
            </a:r>
            <a:r>
              <a:rPr lang="en-US" baseline="0" dirty="0" smtClean="0"/>
              <a:t> to do these things because when you pave the ground, water no longer soaks in,  It all runs off into storm sewers and then into lakes and rivers.  Cities HAVE TO find ways to get more water to infiltrate, or soak into, the ground.</a:t>
            </a:r>
            <a:endParaRPr lang="en-US" dirty="0"/>
          </a:p>
        </p:txBody>
      </p:sp>
      <p:sp>
        <p:nvSpPr>
          <p:cNvPr id="4" name="Slide Number Placeholder 3"/>
          <p:cNvSpPr>
            <a:spLocks noGrp="1"/>
          </p:cNvSpPr>
          <p:nvPr>
            <p:ph type="sldNum" sz="quarter" idx="10"/>
          </p:nvPr>
        </p:nvSpPr>
        <p:spPr/>
        <p:txBody>
          <a:bodyPr/>
          <a:lstStyle/>
          <a:p>
            <a:fld id="{78EF23E1-C7FC-4551-AC04-D9716739DF3F}" type="slidenum">
              <a:rPr lang="en-US" smtClean="0"/>
              <a:t>9</a:t>
            </a:fld>
            <a:endParaRPr lang="en-US"/>
          </a:p>
        </p:txBody>
      </p:sp>
    </p:spTree>
    <p:extLst>
      <p:ext uri="{BB962C8B-B14F-4D97-AF65-F5344CB8AC3E}">
        <p14:creationId xmlns:p14="http://schemas.microsoft.com/office/powerpoint/2010/main" val="3921040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changing climate, existing stormwater systems may no longer have the capacity to manage big, catastrophic rain events.</a:t>
            </a:r>
            <a:r>
              <a:rPr lang="en-US" baseline="0" dirty="0" smtClean="0"/>
              <a:t>  Too much water in too little time, trying to fit into too small pipes, and this is the result.</a:t>
            </a:r>
            <a:endParaRPr lang="en-US" dirty="0"/>
          </a:p>
        </p:txBody>
      </p:sp>
      <p:sp>
        <p:nvSpPr>
          <p:cNvPr id="4" name="Slide Number Placeholder 3"/>
          <p:cNvSpPr>
            <a:spLocks noGrp="1"/>
          </p:cNvSpPr>
          <p:nvPr>
            <p:ph type="sldNum" sz="quarter" idx="10"/>
          </p:nvPr>
        </p:nvSpPr>
        <p:spPr/>
        <p:txBody>
          <a:bodyPr/>
          <a:lstStyle/>
          <a:p>
            <a:fld id="{78EF23E1-C7FC-4551-AC04-D9716739DF3F}" type="slidenum">
              <a:rPr lang="en-US" smtClean="0"/>
              <a:t>10</a:t>
            </a:fld>
            <a:endParaRPr lang="en-US"/>
          </a:p>
        </p:txBody>
      </p:sp>
    </p:spTree>
    <p:extLst>
      <p:ext uri="{BB962C8B-B14F-4D97-AF65-F5344CB8AC3E}">
        <p14:creationId xmlns:p14="http://schemas.microsoft.com/office/powerpoint/2010/main" val="415465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a:t>
            </a:r>
            <a:r>
              <a:rPr lang="en-US" baseline="0" dirty="0" smtClean="0"/>
              <a:t> the program is to get more water to soak into the ground.  That will require changes in how we think and what we do.</a:t>
            </a:r>
            <a:endParaRPr lang="en-US" dirty="0"/>
          </a:p>
        </p:txBody>
      </p:sp>
      <p:sp>
        <p:nvSpPr>
          <p:cNvPr id="4" name="Slide Number Placeholder 3"/>
          <p:cNvSpPr>
            <a:spLocks noGrp="1"/>
          </p:cNvSpPr>
          <p:nvPr>
            <p:ph type="sldNum" sz="quarter" idx="10"/>
          </p:nvPr>
        </p:nvSpPr>
        <p:spPr/>
        <p:txBody>
          <a:bodyPr/>
          <a:lstStyle/>
          <a:p>
            <a:fld id="{78EF23E1-C7FC-4551-AC04-D9716739DF3F}" type="slidenum">
              <a:rPr lang="en-US" smtClean="0"/>
              <a:t>11</a:t>
            </a:fld>
            <a:endParaRPr lang="en-US"/>
          </a:p>
        </p:txBody>
      </p:sp>
    </p:spTree>
    <p:extLst>
      <p:ext uri="{BB962C8B-B14F-4D97-AF65-F5344CB8AC3E}">
        <p14:creationId xmlns:p14="http://schemas.microsoft.com/office/powerpoint/2010/main" val="53399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CF4797-A60E-4D42-B4D8-52A047071D33}"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4C265-2E77-49C6-8D12-D2B7C1C3967F}" type="slidenum">
              <a:rPr lang="en-US" smtClean="0"/>
              <a:t>‹#›</a:t>
            </a:fld>
            <a:endParaRPr lang="en-US"/>
          </a:p>
        </p:txBody>
      </p:sp>
    </p:spTree>
    <p:extLst>
      <p:ext uri="{BB962C8B-B14F-4D97-AF65-F5344CB8AC3E}">
        <p14:creationId xmlns:p14="http://schemas.microsoft.com/office/powerpoint/2010/main" val="253653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F4797-A60E-4D42-B4D8-52A047071D33}"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4C265-2E77-49C6-8D12-D2B7C1C3967F}" type="slidenum">
              <a:rPr lang="en-US" smtClean="0"/>
              <a:t>‹#›</a:t>
            </a:fld>
            <a:endParaRPr lang="en-US"/>
          </a:p>
        </p:txBody>
      </p:sp>
    </p:spTree>
    <p:extLst>
      <p:ext uri="{BB962C8B-B14F-4D97-AF65-F5344CB8AC3E}">
        <p14:creationId xmlns:p14="http://schemas.microsoft.com/office/powerpoint/2010/main" val="1905488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F4797-A60E-4D42-B4D8-52A047071D33}"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4C265-2E77-49C6-8D12-D2B7C1C3967F}" type="slidenum">
              <a:rPr lang="en-US" smtClean="0"/>
              <a:t>‹#›</a:t>
            </a:fld>
            <a:endParaRPr lang="en-US"/>
          </a:p>
        </p:txBody>
      </p:sp>
    </p:spTree>
    <p:extLst>
      <p:ext uri="{BB962C8B-B14F-4D97-AF65-F5344CB8AC3E}">
        <p14:creationId xmlns:p14="http://schemas.microsoft.com/office/powerpoint/2010/main" val="232465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F4797-A60E-4D42-B4D8-52A047071D33}"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4C265-2E77-49C6-8D12-D2B7C1C3967F}" type="slidenum">
              <a:rPr lang="en-US" smtClean="0"/>
              <a:t>‹#›</a:t>
            </a:fld>
            <a:endParaRPr lang="en-US"/>
          </a:p>
        </p:txBody>
      </p:sp>
    </p:spTree>
    <p:extLst>
      <p:ext uri="{BB962C8B-B14F-4D97-AF65-F5344CB8AC3E}">
        <p14:creationId xmlns:p14="http://schemas.microsoft.com/office/powerpoint/2010/main" val="160284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CF4797-A60E-4D42-B4D8-52A047071D33}"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4C265-2E77-49C6-8D12-D2B7C1C3967F}" type="slidenum">
              <a:rPr lang="en-US" smtClean="0"/>
              <a:t>‹#›</a:t>
            </a:fld>
            <a:endParaRPr lang="en-US"/>
          </a:p>
        </p:txBody>
      </p:sp>
    </p:spTree>
    <p:extLst>
      <p:ext uri="{BB962C8B-B14F-4D97-AF65-F5344CB8AC3E}">
        <p14:creationId xmlns:p14="http://schemas.microsoft.com/office/powerpoint/2010/main" val="102294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CF4797-A60E-4D42-B4D8-52A047071D33}" type="datetimeFigureOut">
              <a:rPr lang="en-US" smtClean="0"/>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4C265-2E77-49C6-8D12-D2B7C1C3967F}" type="slidenum">
              <a:rPr lang="en-US" smtClean="0"/>
              <a:t>‹#›</a:t>
            </a:fld>
            <a:endParaRPr lang="en-US"/>
          </a:p>
        </p:txBody>
      </p:sp>
    </p:spTree>
    <p:extLst>
      <p:ext uri="{BB962C8B-B14F-4D97-AF65-F5344CB8AC3E}">
        <p14:creationId xmlns:p14="http://schemas.microsoft.com/office/powerpoint/2010/main" val="352425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CF4797-A60E-4D42-B4D8-52A047071D33}" type="datetimeFigureOut">
              <a:rPr lang="en-US" smtClean="0"/>
              <a:t>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4C265-2E77-49C6-8D12-D2B7C1C3967F}" type="slidenum">
              <a:rPr lang="en-US" smtClean="0"/>
              <a:t>‹#›</a:t>
            </a:fld>
            <a:endParaRPr lang="en-US"/>
          </a:p>
        </p:txBody>
      </p:sp>
    </p:spTree>
    <p:extLst>
      <p:ext uri="{BB962C8B-B14F-4D97-AF65-F5344CB8AC3E}">
        <p14:creationId xmlns:p14="http://schemas.microsoft.com/office/powerpoint/2010/main" val="340164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CF4797-A60E-4D42-B4D8-52A047071D33}" type="datetimeFigureOut">
              <a:rPr lang="en-US" smtClean="0"/>
              <a:t>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4C265-2E77-49C6-8D12-D2B7C1C3967F}" type="slidenum">
              <a:rPr lang="en-US" smtClean="0"/>
              <a:t>‹#›</a:t>
            </a:fld>
            <a:endParaRPr lang="en-US"/>
          </a:p>
        </p:txBody>
      </p:sp>
    </p:spTree>
    <p:extLst>
      <p:ext uri="{BB962C8B-B14F-4D97-AF65-F5344CB8AC3E}">
        <p14:creationId xmlns:p14="http://schemas.microsoft.com/office/powerpoint/2010/main" val="3574907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F4797-A60E-4D42-B4D8-52A047071D33}" type="datetimeFigureOut">
              <a:rPr lang="en-US" smtClean="0"/>
              <a:t>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4C265-2E77-49C6-8D12-D2B7C1C3967F}" type="slidenum">
              <a:rPr lang="en-US" smtClean="0"/>
              <a:t>‹#›</a:t>
            </a:fld>
            <a:endParaRPr lang="en-US"/>
          </a:p>
        </p:txBody>
      </p:sp>
    </p:spTree>
    <p:extLst>
      <p:ext uri="{BB962C8B-B14F-4D97-AF65-F5344CB8AC3E}">
        <p14:creationId xmlns:p14="http://schemas.microsoft.com/office/powerpoint/2010/main" val="42142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CF4797-A60E-4D42-B4D8-52A047071D33}" type="datetimeFigureOut">
              <a:rPr lang="en-US" smtClean="0"/>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4C265-2E77-49C6-8D12-D2B7C1C3967F}" type="slidenum">
              <a:rPr lang="en-US" smtClean="0"/>
              <a:t>‹#›</a:t>
            </a:fld>
            <a:endParaRPr lang="en-US"/>
          </a:p>
        </p:txBody>
      </p:sp>
    </p:spTree>
    <p:extLst>
      <p:ext uri="{BB962C8B-B14F-4D97-AF65-F5344CB8AC3E}">
        <p14:creationId xmlns:p14="http://schemas.microsoft.com/office/powerpoint/2010/main" val="248798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CF4797-A60E-4D42-B4D8-52A047071D33}" type="datetimeFigureOut">
              <a:rPr lang="en-US" smtClean="0"/>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4C265-2E77-49C6-8D12-D2B7C1C3967F}" type="slidenum">
              <a:rPr lang="en-US" smtClean="0"/>
              <a:t>‹#›</a:t>
            </a:fld>
            <a:endParaRPr lang="en-US"/>
          </a:p>
        </p:txBody>
      </p:sp>
    </p:spTree>
    <p:extLst>
      <p:ext uri="{BB962C8B-B14F-4D97-AF65-F5344CB8AC3E}">
        <p14:creationId xmlns:p14="http://schemas.microsoft.com/office/powerpoint/2010/main" val="316671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EC9E5"/>
            </a:gs>
            <a:gs pos="40000">
              <a:srgbClr val="B4C1E1"/>
            </a:gs>
            <a:gs pos="100000">
              <a:srgbClr val="001A5E"/>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F4797-A60E-4D42-B4D8-52A047071D33}" type="datetimeFigureOut">
              <a:rPr lang="en-US" smtClean="0"/>
              <a:t>2/17/2015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4C265-2E77-49C6-8D12-D2B7C1C3967F}" type="slidenum">
              <a:rPr lang="en-US" smtClean="0"/>
              <a:t>‹#›</a:t>
            </a:fld>
            <a:endParaRPr lang="en-US"/>
          </a:p>
        </p:txBody>
      </p:sp>
    </p:spTree>
    <p:extLst>
      <p:ext uri="{BB962C8B-B14F-4D97-AF65-F5344CB8AC3E}">
        <p14:creationId xmlns:p14="http://schemas.microsoft.com/office/powerpoint/2010/main" val="1039384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the problem</a:t>
            </a:r>
            <a:endParaRPr lang="en-US" dirty="0"/>
          </a:p>
        </p:txBody>
      </p:sp>
      <p:sp>
        <p:nvSpPr>
          <p:cNvPr id="3" name="Subtitle 2"/>
          <p:cNvSpPr>
            <a:spLocks noGrp="1"/>
          </p:cNvSpPr>
          <p:nvPr>
            <p:ph type="subTitle" idx="1"/>
          </p:nvPr>
        </p:nvSpPr>
        <p:spPr/>
        <p:txBody>
          <a:bodyPr/>
          <a:lstStyle/>
          <a:p>
            <a:r>
              <a:rPr lang="en-US" dirty="0" smtClean="0">
                <a:solidFill>
                  <a:schemeClr val="tx1"/>
                </a:solidFill>
              </a:rPr>
              <a:t>With runoff?</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811" y="457200"/>
            <a:ext cx="7572375" cy="1524000"/>
          </a:xfrm>
          <a:prstGeom prst="rect">
            <a:avLst/>
          </a:prstGeom>
        </p:spPr>
      </p:pic>
    </p:spTree>
    <p:extLst>
      <p:ext uri="{BB962C8B-B14F-4D97-AF65-F5344CB8AC3E}">
        <p14:creationId xmlns:p14="http://schemas.microsoft.com/office/powerpoint/2010/main" val="1447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bg1">
                      <a:alpha val="65000"/>
                    </a:schemeClr>
                  </a:outerShdw>
                </a:effectLst>
              </a:rPr>
              <a:t>Duluth 2013</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20978"/>
            <a:ext cx="8153400" cy="5408422"/>
          </a:xfrm>
          <a:prstGeom prst="rect">
            <a:avLst/>
          </a:prstGeom>
        </p:spPr>
      </p:pic>
    </p:spTree>
    <p:extLst>
      <p:ext uri="{BB962C8B-B14F-4D97-AF65-F5344CB8AC3E}">
        <p14:creationId xmlns:p14="http://schemas.microsoft.com/office/powerpoint/2010/main" val="173248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152400"/>
            <a:ext cx="7924800" cy="10668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Master Water Stewards Program</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15240" y="1150874"/>
            <a:ext cx="5562599" cy="5201424"/>
          </a:xfrm>
          <a:prstGeom prst="rect">
            <a:avLst/>
          </a:prstGeom>
          <a:noFill/>
        </p:spPr>
        <p:txBody>
          <a:bodyPr wrap="square" rtlCol="0">
            <a:spAutoFit/>
          </a:bodyPr>
          <a:lstStyle/>
          <a:p>
            <a:pPr algn="ctr"/>
            <a:r>
              <a:rPr lang="en-US" sz="2400" b="1" dirty="0" smtClean="0">
                <a:solidFill>
                  <a:srgbClr val="FFFF00"/>
                </a:solidFill>
              </a:rPr>
              <a:t>Freshwater Society and </a:t>
            </a:r>
          </a:p>
          <a:p>
            <a:pPr algn="ctr"/>
            <a:r>
              <a:rPr lang="en-US" sz="2400" b="1" dirty="0" smtClean="0">
                <a:solidFill>
                  <a:srgbClr val="FFFF00"/>
                </a:solidFill>
              </a:rPr>
              <a:t>Minnehaha </a:t>
            </a:r>
            <a:r>
              <a:rPr lang="en-US" sz="2400" b="1" dirty="0">
                <a:solidFill>
                  <a:srgbClr val="FFFF00"/>
                </a:solidFill>
              </a:rPr>
              <a:t>Creek Watershed </a:t>
            </a:r>
            <a:r>
              <a:rPr lang="en-US" sz="2400" b="1" dirty="0" smtClean="0">
                <a:solidFill>
                  <a:srgbClr val="FFFF00"/>
                </a:solidFill>
              </a:rPr>
              <a:t>District</a:t>
            </a:r>
          </a:p>
          <a:p>
            <a:pPr algn="ctr"/>
            <a:r>
              <a:rPr lang="en-US" sz="2400" b="1" dirty="0" smtClean="0">
                <a:solidFill>
                  <a:srgbClr val="FFFF00"/>
                </a:solidFill>
              </a:rPr>
              <a:t> </a:t>
            </a:r>
            <a:r>
              <a:rPr lang="en-US" sz="2400" b="1" dirty="0">
                <a:solidFill>
                  <a:srgbClr val="FFFF00"/>
                </a:solidFill>
              </a:rPr>
              <a:t>Pilot Project</a:t>
            </a:r>
          </a:p>
          <a:p>
            <a:pPr algn="ctr"/>
            <a:r>
              <a:rPr lang="en-US" sz="2000" b="1" dirty="0">
                <a:solidFill>
                  <a:srgbClr val="FFFF00"/>
                </a:solidFill>
              </a:rPr>
              <a:t>2013-2016</a:t>
            </a:r>
          </a:p>
          <a:p>
            <a:r>
              <a:rPr lang="en-US" sz="2000" b="1" dirty="0"/>
              <a:t> </a:t>
            </a:r>
          </a:p>
          <a:p>
            <a:pPr marL="342900" lvl="0" indent="-342900">
              <a:buFont typeface="Arial" pitchFamily="34" charset="0"/>
              <a:buChar char="•"/>
            </a:pPr>
            <a:r>
              <a:rPr lang="en-US" sz="2000" b="1" dirty="0"/>
              <a:t>Polluted runoff is greatest threat to our </a:t>
            </a:r>
            <a:r>
              <a:rPr lang="en-US" sz="2000" b="1" dirty="0" smtClean="0"/>
              <a:t>waters</a:t>
            </a:r>
          </a:p>
          <a:p>
            <a:pPr lvl="0"/>
            <a:endParaRPr lang="en-US" sz="2000" b="1" dirty="0"/>
          </a:p>
          <a:p>
            <a:pPr marL="342900" lvl="0" indent="-342900">
              <a:buFont typeface="Arial" pitchFamily="34" charset="0"/>
              <a:buChar char="•"/>
            </a:pPr>
            <a:r>
              <a:rPr lang="en-US" sz="2000" b="1" dirty="0"/>
              <a:t>Train, certify and support community leaders</a:t>
            </a:r>
          </a:p>
          <a:p>
            <a:pPr marL="800100" lvl="1" indent="-342900">
              <a:buFont typeface="Courier New" pitchFamily="49" charset="0"/>
              <a:buChar char="o"/>
            </a:pPr>
            <a:r>
              <a:rPr lang="en-US" sz="2000" b="1" dirty="0" smtClean="0"/>
              <a:t>	Identify </a:t>
            </a:r>
            <a:r>
              <a:rPr lang="en-US" sz="2000" b="1" dirty="0"/>
              <a:t>pollutant sources</a:t>
            </a:r>
          </a:p>
          <a:p>
            <a:pPr marL="800100" lvl="1" indent="-342900">
              <a:buFont typeface="Courier New" pitchFamily="49" charset="0"/>
              <a:buChar char="o"/>
            </a:pPr>
            <a:r>
              <a:rPr lang="en-US" sz="2000" b="1" dirty="0" smtClean="0"/>
              <a:t>  Education </a:t>
            </a:r>
            <a:r>
              <a:rPr lang="en-US" sz="2000" b="1" dirty="0"/>
              <a:t>community members</a:t>
            </a:r>
          </a:p>
          <a:p>
            <a:pPr marL="800100" lvl="1" indent="-342900">
              <a:buFont typeface="Courier New" pitchFamily="49" charset="0"/>
              <a:buChar char="o"/>
            </a:pPr>
            <a:r>
              <a:rPr lang="en-US" sz="2000" b="1" dirty="0" smtClean="0"/>
              <a:t>  Reduce </a:t>
            </a:r>
            <a:r>
              <a:rPr lang="en-US" sz="2000" b="1" dirty="0"/>
              <a:t>pollutants </a:t>
            </a:r>
          </a:p>
          <a:p>
            <a:pPr marL="914400" lvl="1" indent="-457200">
              <a:buFont typeface="Courier New" pitchFamily="49" charset="0"/>
              <a:buChar char="o"/>
            </a:pPr>
            <a:r>
              <a:rPr lang="en-US" sz="2000" b="1" dirty="0"/>
              <a:t>Coordinate </a:t>
            </a:r>
            <a:r>
              <a:rPr lang="en-US" sz="2000" b="1" dirty="0" smtClean="0"/>
              <a:t>Action</a:t>
            </a:r>
          </a:p>
          <a:p>
            <a:pPr lvl="1"/>
            <a:endParaRPr lang="en-US" sz="2000" b="1" dirty="0"/>
          </a:p>
          <a:p>
            <a:pPr marL="342900" lvl="0" indent="-342900">
              <a:buFont typeface="Arial" pitchFamily="34" charset="0"/>
              <a:buChar char="•"/>
            </a:pPr>
            <a:r>
              <a:rPr lang="en-US" sz="2000" b="1" dirty="0"/>
              <a:t>Modeled after Master Gardener/Naturalist </a:t>
            </a:r>
            <a:r>
              <a:rPr lang="en-US" sz="2000" b="1" dirty="0" smtClean="0"/>
              <a:t>Programs</a:t>
            </a:r>
          </a:p>
          <a:p>
            <a:pPr lvl="0"/>
            <a:endParaRPr lang="en-US" sz="2000" b="1" dirty="0"/>
          </a:p>
        </p:txBody>
      </p:sp>
      <p:pic>
        <p:nvPicPr>
          <p:cNvPr id="7170" name="Picture 2" descr="Z:\Programs and Policy Initiatives\2013 Work For Water Campaign\MasterWaterStewards2013\clean water legacy requirements\legacy_logo_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668" y="4541520"/>
            <a:ext cx="1108710" cy="21185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7839" y="1322548"/>
            <a:ext cx="3443901" cy="258292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4800600"/>
            <a:ext cx="1371600" cy="1314450"/>
          </a:xfrm>
          <a:prstGeom prst="rect">
            <a:avLst/>
          </a:prstGeom>
        </p:spPr>
      </p:pic>
    </p:spTree>
    <p:extLst>
      <p:ext uri="{BB962C8B-B14F-4D97-AF65-F5344CB8AC3E}">
        <p14:creationId xmlns:p14="http://schemas.microsoft.com/office/powerpoint/2010/main" val="2038120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Introduction to the Master Water Stewards program</a:t>
            </a:r>
          </a:p>
          <a:p>
            <a:r>
              <a:rPr lang="en-US" b="1" dirty="0"/>
              <a:t>Basic Hydrology</a:t>
            </a:r>
          </a:p>
          <a:p>
            <a:r>
              <a:rPr lang="en-US" b="1" dirty="0" err="1" smtClean="0"/>
              <a:t>Stormwater</a:t>
            </a:r>
            <a:r>
              <a:rPr lang="en-US" b="1" dirty="0" smtClean="0"/>
              <a:t> 101</a:t>
            </a:r>
          </a:p>
          <a:p>
            <a:r>
              <a:rPr lang="en-US" b="1" dirty="0"/>
              <a:t>Water Policy and Governance</a:t>
            </a:r>
          </a:p>
          <a:p>
            <a:r>
              <a:rPr lang="en-US" b="1" dirty="0" smtClean="0"/>
              <a:t>Environmental </a:t>
            </a:r>
            <a:r>
              <a:rPr lang="en-US" b="1" dirty="0"/>
              <a:t>Decision-making and Behavior </a:t>
            </a:r>
            <a:r>
              <a:rPr lang="en-US" b="1" dirty="0" smtClean="0"/>
              <a:t>Change</a:t>
            </a:r>
          </a:p>
          <a:p>
            <a:r>
              <a:rPr lang="en-US" b="1" dirty="0"/>
              <a:t>Community Engagement</a:t>
            </a:r>
          </a:p>
          <a:p>
            <a:r>
              <a:rPr lang="en-US" b="1" dirty="0"/>
              <a:t>Watershed tour</a:t>
            </a:r>
          </a:p>
          <a:p>
            <a:r>
              <a:rPr lang="en-US" b="1" dirty="0" smtClean="0"/>
              <a:t>Capstone</a:t>
            </a:r>
            <a:endParaRPr lang="en-US" b="1" dirty="0"/>
          </a:p>
          <a:p>
            <a:r>
              <a:rPr lang="en-US" b="1" dirty="0" err="1" smtClean="0"/>
              <a:t>Rainscaping</a:t>
            </a:r>
            <a:r>
              <a:rPr lang="en-US" b="1" dirty="0" smtClean="0"/>
              <a:t> Basics</a:t>
            </a:r>
          </a:p>
          <a:p>
            <a:r>
              <a:rPr lang="en-US" b="1" dirty="0" err="1" smtClean="0"/>
              <a:t>Rainscaping</a:t>
            </a:r>
            <a:r>
              <a:rPr lang="en-US" b="1" dirty="0" smtClean="0"/>
              <a:t> 2</a:t>
            </a:r>
          </a:p>
          <a:p>
            <a:r>
              <a:rPr lang="en-US" b="1" dirty="0" smtClean="0"/>
              <a:t>Site Assessment and </a:t>
            </a:r>
            <a:r>
              <a:rPr lang="en-US" b="1" dirty="0" err="1" smtClean="0"/>
              <a:t>Stormwater</a:t>
            </a:r>
            <a:r>
              <a:rPr lang="en-US" b="1" dirty="0" smtClean="0"/>
              <a:t> Planning</a:t>
            </a:r>
          </a:p>
          <a:p>
            <a:r>
              <a:rPr lang="en-US" b="1" dirty="0" smtClean="0"/>
              <a:t>Evaluating </a:t>
            </a:r>
            <a:r>
              <a:rPr lang="en-US" b="1" dirty="0"/>
              <a:t>Existing </a:t>
            </a:r>
            <a:r>
              <a:rPr lang="en-US" b="1" dirty="0" err="1"/>
              <a:t>Stormwater</a:t>
            </a:r>
            <a:r>
              <a:rPr lang="en-US" b="1" dirty="0"/>
              <a:t> Management </a:t>
            </a:r>
            <a:r>
              <a:rPr lang="en-US" b="1" dirty="0" smtClean="0"/>
              <a:t>Projects</a:t>
            </a:r>
          </a:p>
          <a:p>
            <a:r>
              <a:rPr lang="en-US" b="1" dirty="0" smtClean="0"/>
              <a:t>Aquatic </a:t>
            </a:r>
            <a:r>
              <a:rPr lang="en-US" b="1" dirty="0"/>
              <a:t>Invasive Species</a:t>
            </a:r>
          </a:p>
        </p:txBody>
      </p:sp>
    </p:spTree>
    <p:extLst>
      <p:ext uri="{BB962C8B-B14F-4D97-AF65-F5344CB8AC3E}">
        <p14:creationId xmlns:p14="http://schemas.microsoft.com/office/powerpoint/2010/main" val="208545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823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834193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354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227127" cy="6858000"/>
          </a:xfrm>
          <a:prstGeom prst="rect">
            <a:avLst/>
          </a:prstGeom>
        </p:spPr>
      </p:pic>
    </p:spTree>
    <p:extLst>
      <p:ext uri="{BB962C8B-B14F-4D97-AF65-F5344CB8AC3E}">
        <p14:creationId xmlns:p14="http://schemas.microsoft.com/office/powerpoint/2010/main" val="3540384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88" t="-308" b="26504"/>
          <a:stretch/>
        </p:blipFill>
        <p:spPr>
          <a:xfrm>
            <a:off x="942392" y="-76200"/>
            <a:ext cx="7058608" cy="6933057"/>
          </a:xfrm>
        </p:spPr>
      </p:pic>
    </p:spTree>
    <p:extLst>
      <p:ext uri="{BB962C8B-B14F-4D97-AF65-F5344CB8AC3E}">
        <p14:creationId xmlns:p14="http://schemas.microsoft.com/office/powerpoint/2010/main" val="2600879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8280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437" y="533400"/>
            <a:ext cx="9117563" cy="5717470"/>
          </a:xfrm>
        </p:spPr>
      </p:pic>
    </p:spTree>
    <p:extLst>
      <p:ext uri="{BB962C8B-B14F-4D97-AF65-F5344CB8AC3E}">
        <p14:creationId xmlns:p14="http://schemas.microsoft.com/office/powerpoint/2010/main" val="1741546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152400"/>
            <a:ext cx="7924800" cy="10668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Master Water Stewards Program</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15240" y="1150874"/>
            <a:ext cx="5562599" cy="5509200"/>
          </a:xfrm>
          <a:prstGeom prst="rect">
            <a:avLst/>
          </a:prstGeom>
          <a:noFill/>
        </p:spPr>
        <p:txBody>
          <a:bodyPr wrap="square" rtlCol="0">
            <a:spAutoFit/>
          </a:bodyPr>
          <a:lstStyle/>
          <a:p>
            <a:pPr algn="ctr"/>
            <a:r>
              <a:rPr lang="en-US" sz="2400" b="1" dirty="0" smtClean="0">
                <a:solidFill>
                  <a:srgbClr val="FFFF00"/>
                </a:solidFill>
              </a:rPr>
              <a:t>Freshwater Society and </a:t>
            </a:r>
          </a:p>
          <a:p>
            <a:pPr algn="ctr"/>
            <a:r>
              <a:rPr lang="en-US" sz="2400" b="1" dirty="0" smtClean="0">
                <a:solidFill>
                  <a:srgbClr val="FFFF00"/>
                </a:solidFill>
              </a:rPr>
              <a:t>Minnehaha </a:t>
            </a:r>
            <a:r>
              <a:rPr lang="en-US" sz="2400" b="1" dirty="0">
                <a:solidFill>
                  <a:srgbClr val="FFFF00"/>
                </a:solidFill>
              </a:rPr>
              <a:t>Creek Watershed </a:t>
            </a:r>
            <a:r>
              <a:rPr lang="en-US" sz="2400" b="1" dirty="0" smtClean="0">
                <a:solidFill>
                  <a:srgbClr val="FFFF00"/>
                </a:solidFill>
              </a:rPr>
              <a:t>District</a:t>
            </a:r>
          </a:p>
          <a:p>
            <a:pPr algn="ctr"/>
            <a:r>
              <a:rPr lang="en-US" sz="2400" b="1" dirty="0" smtClean="0">
                <a:solidFill>
                  <a:srgbClr val="FFFF00"/>
                </a:solidFill>
              </a:rPr>
              <a:t> </a:t>
            </a:r>
            <a:r>
              <a:rPr lang="en-US" sz="2400" b="1" dirty="0">
                <a:solidFill>
                  <a:srgbClr val="FFFF00"/>
                </a:solidFill>
              </a:rPr>
              <a:t>Pilot Project</a:t>
            </a:r>
          </a:p>
          <a:p>
            <a:pPr algn="ctr"/>
            <a:r>
              <a:rPr lang="en-US" sz="2000" b="1" dirty="0">
                <a:solidFill>
                  <a:srgbClr val="FFFF00"/>
                </a:solidFill>
              </a:rPr>
              <a:t>2013-2016</a:t>
            </a:r>
          </a:p>
          <a:p>
            <a:r>
              <a:rPr lang="en-US" sz="2000" b="1" dirty="0"/>
              <a:t> </a:t>
            </a:r>
          </a:p>
          <a:p>
            <a:pPr marL="342900" lvl="0" indent="-342900">
              <a:buFont typeface="Arial" pitchFamily="34" charset="0"/>
              <a:buChar char="•"/>
            </a:pPr>
            <a:r>
              <a:rPr lang="en-US" sz="2000" b="1" dirty="0"/>
              <a:t>Polluted runoff is greatest threat to our </a:t>
            </a:r>
            <a:r>
              <a:rPr lang="en-US" sz="2000" b="1" dirty="0" smtClean="0"/>
              <a:t>waters</a:t>
            </a:r>
          </a:p>
          <a:p>
            <a:pPr lvl="0"/>
            <a:endParaRPr lang="en-US" sz="2000" b="1" dirty="0"/>
          </a:p>
          <a:p>
            <a:pPr marL="342900" lvl="0" indent="-342900">
              <a:buFont typeface="Arial" pitchFamily="34" charset="0"/>
              <a:buChar char="•"/>
            </a:pPr>
            <a:r>
              <a:rPr lang="en-US" sz="2000" b="1" dirty="0"/>
              <a:t>Train, certify and support community leaders</a:t>
            </a:r>
          </a:p>
          <a:p>
            <a:pPr marL="800100" lvl="1" indent="-342900">
              <a:buFont typeface="Courier New" pitchFamily="49" charset="0"/>
              <a:buChar char="o"/>
            </a:pPr>
            <a:r>
              <a:rPr lang="en-US" sz="2000" b="1" dirty="0" smtClean="0"/>
              <a:t>	Identify </a:t>
            </a:r>
            <a:r>
              <a:rPr lang="en-US" sz="2000" b="1" dirty="0"/>
              <a:t>pollutant sources</a:t>
            </a:r>
          </a:p>
          <a:p>
            <a:pPr marL="800100" lvl="1" indent="-342900">
              <a:buFont typeface="Courier New" pitchFamily="49" charset="0"/>
              <a:buChar char="o"/>
            </a:pPr>
            <a:r>
              <a:rPr lang="en-US" sz="2000" b="1" dirty="0" smtClean="0"/>
              <a:t>  Education </a:t>
            </a:r>
            <a:r>
              <a:rPr lang="en-US" sz="2000" b="1" dirty="0"/>
              <a:t>community members</a:t>
            </a:r>
          </a:p>
          <a:p>
            <a:pPr marL="800100" lvl="1" indent="-342900">
              <a:buFont typeface="Courier New" pitchFamily="49" charset="0"/>
              <a:buChar char="o"/>
            </a:pPr>
            <a:r>
              <a:rPr lang="en-US" sz="2000" b="1" dirty="0" smtClean="0"/>
              <a:t>  Reduce </a:t>
            </a:r>
            <a:r>
              <a:rPr lang="en-US" sz="2000" b="1" dirty="0"/>
              <a:t>pollutants </a:t>
            </a:r>
          </a:p>
          <a:p>
            <a:pPr marL="914400" lvl="1" indent="-457200">
              <a:buFont typeface="Courier New" pitchFamily="49" charset="0"/>
              <a:buChar char="o"/>
            </a:pPr>
            <a:r>
              <a:rPr lang="en-US" sz="2000" b="1" dirty="0"/>
              <a:t>Coordinate </a:t>
            </a:r>
            <a:r>
              <a:rPr lang="en-US" sz="2000" b="1" dirty="0" smtClean="0"/>
              <a:t>Action</a:t>
            </a:r>
          </a:p>
          <a:p>
            <a:pPr lvl="1"/>
            <a:endParaRPr lang="en-US" sz="2000" b="1" dirty="0"/>
          </a:p>
          <a:p>
            <a:pPr marL="342900" lvl="0" indent="-342900">
              <a:buFont typeface="Arial" pitchFamily="34" charset="0"/>
              <a:buChar char="•"/>
            </a:pPr>
            <a:r>
              <a:rPr lang="en-US" sz="2000" b="1" dirty="0"/>
              <a:t>Modeled after Master Gardener/Naturalist </a:t>
            </a:r>
            <a:r>
              <a:rPr lang="en-US" sz="2000" b="1" dirty="0" smtClean="0"/>
              <a:t>Programs</a:t>
            </a:r>
          </a:p>
          <a:p>
            <a:pPr lvl="0"/>
            <a:endParaRPr lang="en-US" sz="2000" b="1" dirty="0"/>
          </a:p>
          <a:p>
            <a:pPr marL="342900" lvl="0" indent="-342900">
              <a:buFont typeface="Arial" pitchFamily="34" charset="0"/>
              <a:buChar char="•"/>
            </a:pPr>
            <a:r>
              <a:rPr lang="en-US" sz="2000" b="1" dirty="0"/>
              <a:t>2013 Academy </a:t>
            </a:r>
            <a:r>
              <a:rPr lang="en-US" sz="2000" b="1" dirty="0" smtClean="0"/>
              <a:t>focuses on </a:t>
            </a:r>
            <a:r>
              <a:rPr lang="en-US" sz="2000" b="1" dirty="0"/>
              <a:t>the lower MCWD </a:t>
            </a:r>
          </a:p>
        </p:txBody>
      </p:sp>
      <p:pic>
        <p:nvPicPr>
          <p:cNvPr id="7170" name="Picture 2" descr="Z:\Programs and Policy Initiatives\2013 Work For Water Campaign\MasterWaterStewards2013\clean water legacy requirements\legacy_logo_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6668" y="4541520"/>
            <a:ext cx="1108710" cy="21185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7839" y="1322548"/>
            <a:ext cx="3443901" cy="258292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4943572"/>
            <a:ext cx="1371600" cy="1314450"/>
          </a:xfrm>
          <a:prstGeom prst="rect">
            <a:avLst/>
          </a:prstGeom>
        </p:spPr>
      </p:pic>
    </p:spTree>
    <p:extLst>
      <p:ext uri="{BB962C8B-B14F-4D97-AF65-F5344CB8AC3E}">
        <p14:creationId xmlns:p14="http://schemas.microsoft.com/office/powerpoint/2010/main" val="1096358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200" y="457200"/>
            <a:ext cx="9001153" cy="5867400"/>
          </a:xfrm>
        </p:spPr>
      </p:pic>
    </p:spTree>
    <p:extLst>
      <p:ext uri="{BB962C8B-B14F-4D97-AF65-F5344CB8AC3E}">
        <p14:creationId xmlns:p14="http://schemas.microsoft.com/office/powerpoint/2010/main" val="299937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Master Water Stewards Program</a:t>
            </a:r>
            <a:endParaRPr lang="en-US" dirty="0">
              <a:ln w="11430">
                <a:solidFill>
                  <a:schemeClr val="tx1"/>
                </a:solidFill>
              </a:ln>
            </a:endParaRPr>
          </a:p>
        </p:txBody>
      </p:sp>
      <p:sp>
        <p:nvSpPr>
          <p:cNvPr id="3" name="Content Placeholder 2"/>
          <p:cNvSpPr>
            <a:spLocks noGrp="1"/>
          </p:cNvSpPr>
          <p:nvPr>
            <p:ph idx="1"/>
          </p:nvPr>
        </p:nvSpPr>
        <p:spPr>
          <a:xfrm>
            <a:off x="457200" y="1828800"/>
            <a:ext cx="3733800" cy="4297363"/>
          </a:xfrm>
        </p:spPr>
        <p:txBody>
          <a:bodyPr>
            <a:normAutofit lnSpcReduction="10000"/>
          </a:bodyPr>
          <a:lstStyle/>
          <a:p>
            <a:pPr marL="0" indent="0">
              <a:buNone/>
            </a:pPr>
            <a:r>
              <a:rPr lang="en-US" dirty="0" smtClean="0"/>
              <a:t>React</a:t>
            </a:r>
          </a:p>
          <a:p>
            <a:pPr marL="0" indent="0">
              <a:buNone/>
            </a:pPr>
            <a:r>
              <a:rPr lang="en-US" sz="2400" dirty="0" smtClean="0"/>
              <a:t>Educate about Urban runoff</a:t>
            </a:r>
          </a:p>
          <a:p>
            <a:pPr marL="0" indent="0">
              <a:buNone/>
            </a:pPr>
            <a:endParaRPr lang="en-US" sz="2800" dirty="0"/>
          </a:p>
          <a:p>
            <a:pPr marL="0" indent="0">
              <a:buNone/>
            </a:pPr>
            <a:r>
              <a:rPr lang="en-US" dirty="0" smtClean="0"/>
              <a:t>Interact</a:t>
            </a:r>
          </a:p>
          <a:p>
            <a:pPr marL="0" indent="0">
              <a:buNone/>
            </a:pPr>
            <a:r>
              <a:rPr lang="en-US" sz="2400" dirty="0" smtClean="0"/>
              <a:t>Influence behavior</a:t>
            </a:r>
          </a:p>
          <a:p>
            <a:endParaRPr lang="en-US" sz="2800" dirty="0" smtClean="0"/>
          </a:p>
          <a:p>
            <a:pPr marL="0" indent="0">
              <a:buNone/>
            </a:pPr>
            <a:r>
              <a:rPr lang="en-US" dirty="0" smtClean="0"/>
              <a:t>Impact</a:t>
            </a:r>
          </a:p>
          <a:p>
            <a:pPr marL="0" indent="0">
              <a:buNone/>
            </a:pPr>
            <a:r>
              <a:rPr lang="en-US" sz="2400" dirty="0" smtClean="0"/>
              <a:t>Soak more water into the ground</a:t>
            </a:r>
            <a:endParaRPr lang="en-US" sz="2400" dirty="0"/>
          </a:p>
          <a:p>
            <a:endParaRPr lang="en-US" sz="2800" dirty="0" smtClean="0"/>
          </a:p>
          <a:p>
            <a:pPr marL="0" indent="0">
              <a:buNone/>
            </a:pPr>
            <a:endParaRPr lang="en-US" sz="2800" dirty="0"/>
          </a:p>
          <a:p>
            <a:pPr marL="0" indent="0">
              <a:buNone/>
            </a:pPr>
            <a:endParaRPr lang="en-US" dirty="0" smtClean="0"/>
          </a:p>
        </p:txBody>
      </p:sp>
      <p:pic>
        <p:nvPicPr>
          <p:cNvPr id="7174" name="Picture 6" descr="http://stmedia.startribune.com/images/999*625/Minnesota%20Flooding2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888" y="2362200"/>
            <a:ext cx="4337181" cy="271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408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bg1">
                      <a:alpha val="65000"/>
                    </a:schemeClr>
                  </a:outerShdw>
                </a:effectLst>
              </a:rPr>
              <a:t>Clean Water Act</a:t>
            </a:r>
            <a:endParaRPr lang="en-US" dirty="0">
              <a:ln w="11430">
                <a:solidFill>
                  <a:schemeClr val="tx1"/>
                </a:solidFill>
              </a:ln>
              <a:effectLst>
                <a:outerShdw blurRad="76200" dist="50800" dir="5400000" algn="tl" rotWithShape="0">
                  <a:schemeClr val="bg1">
                    <a:alpha val="65000"/>
                  </a:schemeClr>
                </a:outerShdw>
              </a:effectLst>
            </a:endParaRPr>
          </a:p>
        </p:txBody>
      </p:sp>
      <p:sp>
        <p:nvSpPr>
          <p:cNvPr id="3" name="Content Placeholder 2"/>
          <p:cNvSpPr>
            <a:spLocks noGrp="1"/>
          </p:cNvSpPr>
          <p:nvPr>
            <p:ph idx="1"/>
          </p:nvPr>
        </p:nvSpPr>
        <p:spPr/>
        <p:txBody>
          <a:bodyPr/>
          <a:lstStyle/>
          <a:p>
            <a:r>
              <a:rPr lang="en-US" dirty="0" smtClean="0"/>
              <a:t>Clean Water Act (CWA)- federal law regulating water quality and quantity</a:t>
            </a:r>
          </a:p>
          <a:p>
            <a:pPr marL="0" indent="0">
              <a:buNone/>
            </a:pPr>
            <a:endParaRPr lang="en-US" dirty="0" smtClean="0"/>
          </a:p>
          <a:p>
            <a:r>
              <a:rPr lang="en-US" dirty="0" smtClean="0"/>
              <a:t>MN Pollution Control Agency- statewide agency charged with implementing the CWA</a:t>
            </a:r>
          </a:p>
          <a:p>
            <a:pPr lvl="1"/>
            <a:r>
              <a:rPr lang="en-US" dirty="0" smtClean="0"/>
              <a:t>Issues a permit to entities requesting to discharge pollutants into public waters (cities)</a:t>
            </a:r>
          </a:p>
          <a:p>
            <a:pPr lvl="1"/>
            <a:r>
              <a:rPr lang="en-US" dirty="0"/>
              <a:t>Municipal Separate Storm Sewer </a:t>
            </a:r>
            <a:r>
              <a:rPr lang="en-US" dirty="0" smtClean="0"/>
              <a:t>Systems (MS4)</a:t>
            </a:r>
            <a:endParaRPr lang="en-US" dirty="0"/>
          </a:p>
        </p:txBody>
      </p:sp>
    </p:spTree>
    <p:extLst>
      <p:ext uri="{BB962C8B-B14F-4D97-AF65-F5344CB8AC3E}">
        <p14:creationId xmlns:p14="http://schemas.microsoft.com/office/powerpoint/2010/main" val="315901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bg1">
                      <a:alpha val="65000"/>
                    </a:schemeClr>
                  </a:outerShdw>
                </a:effectLst>
              </a:rPr>
              <a:t>Clean Water Act</a:t>
            </a:r>
            <a:endParaRPr lang="en-US" dirty="0"/>
          </a:p>
        </p:txBody>
      </p:sp>
      <p:sp>
        <p:nvSpPr>
          <p:cNvPr id="3" name="Content Placeholder 2"/>
          <p:cNvSpPr>
            <a:spLocks noGrp="1"/>
          </p:cNvSpPr>
          <p:nvPr>
            <p:ph idx="1"/>
          </p:nvPr>
        </p:nvSpPr>
        <p:spPr/>
        <p:txBody>
          <a:bodyPr>
            <a:normAutofit lnSpcReduction="10000"/>
          </a:bodyPr>
          <a:lstStyle/>
          <a:p>
            <a:r>
              <a:rPr lang="en-US" dirty="0" smtClean="0"/>
              <a:t>Cities create local policies to regulate discharges</a:t>
            </a:r>
          </a:p>
          <a:p>
            <a:pPr lvl="1"/>
            <a:r>
              <a:rPr lang="en-US" dirty="0" smtClean="0"/>
              <a:t>Construction</a:t>
            </a:r>
          </a:p>
          <a:p>
            <a:pPr lvl="1"/>
            <a:r>
              <a:rPr lang="en-US" dirty="0" smtClean="0"/>
              <a:t>Stormwater</a:t>
            </a:r>
          </a:p>
          <a:p>
            <a:endParaRPr lang="en-US" dirty="0"/>
          </a:p>
          <a:p>
            <a:r>
              <a:rPr lang="en-US" dirty="0" smtClean="0"/>
              <a:t>Water doesn’t follow political boundaries</a:t>
            </a:r>
            <a:endParaRPr lang="en-US" dirty="0"/>
          </a:p>
          <a:p>
            <a:pPr lvl="1"/>
            <a:endParaRPr lang="en-US" dirty="0" smtClean="0"/>
          </a:p>
          <a:p>
            <a:r>
              <a:rPr lang="en-US" dirty="0" smtClean="0"/>
              <a:t>Cities work with watershed districts to implement policies</a:t>
            </a:r>
          </a:p>
          <a:p>
            <a:pPr marL="0" indent="0">
              <a:buNone/>
            </a:pPr>
            <a:endParaRPr lang="en-US" dirty="0" smtClean="0"/>
          </a:p>
        </p:txBody>
      </p:sp>
    </p:spTree>
    <p:extLst>
      <p:ext uri="{BB962C8B-B14F-4D97-AF65-F5344CB8AC3E}">
        <p14:creationId xmlns:p14="http://schemas.microsoft.com/office/powerpoint/2010/main" val="2489784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343"/>
            <a:ext cx="9144000" cy="6204857"/>
          </a:xfrm>
          <a:prstGeom prst="rect">
            <a:avLst/>
          </a:prstGeom>
        </p:spPr>
      </p:pic>
    </p:spTree>
    <p:extLst>
      <p:ext uri="{BB962C8B-B14F-4D97-AF65-F5344CB8AC3E}">
        <p14:creationId xmlns:p14="http://schemas.microsoft.com/office/powerpoint/2010/main" val="1856584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8600"/>
            <a:ext cx="9166563" cy="6324600"/>
          </a:xfrm>
          <a:prstGeom prst="rect">
            <a:avLst/>
          </a:prstGeom>
        </p:spPr>
      </p:pic>
    </p:spTree>
    <p:extLst>
      <p:ext uri="{BB962C8B-B14F-4D97-AF65-F5344CB8AC3E}">
        <p14:creationId xmlns:p14="http://schemas.microsoft.com/office/powerpoint/2010/main" val="189640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2416"/>
            <a:ext cx="9144000" cy="4773168"/>
          </a:xfrm>
          <a:prstGeom prst="rect">
            <a:avLst/>
          </a:prstGeom>
        </p:spPr>
      </p:pic>
    </p:spTree>
    <p:extLst>
      <p:ext uri="{BB962C8B-B14F-4D97-AF65-F5344CB8AC3E}">
        <p14:creationId xmlns:p14="http://schemas.microsoft.com/office/powerpoint/2010/main" val="167286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bg1">
                      <a:alpha val="65000"/>
                    </a:schemeClr>
                  </a:outerShdw>
                </a:effectLst>
              </a:rPr>
              <a:t>Clean Water Act</a:t>
            </a:r>
            <a:endParaRPr lang="en-US" dirty="0"/>
          </a:p>
        </p:txBody>
      </p:sp>
      <p:sp>
        <p:nvSpPr>
          <p:cNvPr id="3" name="Content Placeholder 2"/>
          <p:cNvSpPr>
            <a:spLocks noGrp="1"/>
          </p:cNvSpPr>
          <p:nvPr>
            <p:ph idx="1"/>
          </p:nvPr>
        </p:nvSpPr>
        <p:spPr/>
        <p:txBody>
          <a:bodyPr/>
          <a:lstStyle/>
          <a:p>
            <a:r>
              <a:rPr lang="en-US" dirty="0"/>
              <a:t>Minnesota Watershed District </a:t>
            </a:r>
            <a:r>
              <a:rPr lang="en-US" dirty="0" smtClean="0"/>
              <a:t>Act of 1955 charged </a:t>
            </a:r>
            <a:r>
              <a:rPr lang="en-US" dirty="0"/>
              <a:t>watershed districts with integrating water management efforts among city, county, and state agencies. </a:t>
            </a:r>
            <a:endParaRPr lang="en-US" dirty="0" smtClean="0"/>
          </a:p>
          <a:p>
            <a:pPr marL="0" indent="0">
              <a:buNone/>
            </a:pPr>
            <a:endParaRPr lang="en-US" dirty="0"/>
          </a:p>
          <a:p>
            <a:r>
              <a:rPr lang="en-US" dirty="0" smtClean="0"/>
              <a:t>Districts </a:t>
            </a:r>
            <a:r>
              <a:rPr lang="en-US" dirty="0"/>
              <a:t>receive funding through local property taxes</a:t>
            </a:r>
          </a:p>
        </p:txBody>
      </p:sp>
    </p:spTree>
    <p:extLst>
      <p:ext uri="{BB962C8B-B14F-4D97-AF65-F5344CB8AC3E}">
        <p14:creationId xmlns:p14="http://schemas.microsoft.com/office/powerpoint/2010/main" val="232513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bg1">
                      <a:alpha val="65000"/>
                    </a:schemeClr>
                  </a:outerShdw>
                </a:effectLst>
              </a:rPr>
              <a:t>Clean Water Act</a:t>
            </a:r>
            <a:endParaRPr lang="en-US" dirty="0"/>
          </a:p>
        </p:txBody>
      </p:sp>
      <p:sp>
        <p:nvSpPr>
          <p:cNvPr id="3" name="Content Placeholder 2"/>
          <p:cNvSpPr>
            <a:spLocks noGrp="1"/>
          </p:cNvSpPr>
          <p:nvPr>
            <p:ph idx="1"/>
          </p:nvPr>
        </p:nvSpPr>
        <p:spPr/>
        <p:txBody>
          <a:bodyPr/>
          <a:lstStyle/>
          <a:p>
            <a:r>
              <a:rPr lang="en-US" dirty="0" smtClean="0"/>
              <a:t>New permit 2013- MS4s required to </a:t>
            </a:r>
            <a:r>
              <a:rPr lang="en-US" dirty="0"/>
              <a:t>focus on actions residents can take to reduce </a:t>
            </a:r>
            <a:r>
              <a:rPr lang="en-US" dirty="0" smtClean="0"/>
              <a:t>pollutants</a:t>
            </a:r>
          </a:p>
          <a:p>
            <a:pPr lvl="1"/>
            <a:r>
              <a:rPr lang="en-US" dirty="0"/>
              <a:t>C</a:t>
            </a:r>
            <a:r>
              <a:rPr lang="en-US" dirty="0" smtClean="0"/>
              <a:t>hange </a:t>
            </a:r>
            <a:r>
              <a:rPr lang="en-US" dirty="0"/>
              <a:t>local business </a:t>
            </a:r>
            <a:r>
              <a:rPr lang="en-US" dirty="0" smtClean="0"/>
              <a:t>practices</a:t>
            </a:r>
          </a:p>
          <a:p>
            <a:pPr lvl="1"/>
            <a:r>
              <a:rPr lang="en-US" dirty="0"/>
              <a:t>E</a:t>
            </a:r>
            <a:r>
              <a:rPr lang="en-US" dirty="0" smtClean="0"/>
              <a:t>ncourage </a:t>
            </a:r>
            <a:r>
              <a:rPr lang="en-US" dirty="0"/>
              <a:t>installation of residential </a:t>
            </a:r>
            <a:r>
              <a:rPr lang="en-US" dirty="0" smtClean="0"/>
              <a:t>BMPs</a:t>
            </a:r>
          </a:p>
          <a:p>
            <a:pPr lvl="1"/>
            <a:r>
              <a:rPr lang="en-US" dirty="0" smtClean="0"/>
              <a:t>Manage </a:t>
            </a:r>
            <a:r>
              <a:rPr lang="en-US" dirty="0"/>
              <a:t>pet waste, yard waste, deicing </a:t>
            </a:r>
            <a:r>
              <a:rPr lang="en-US" dirty="0" smtClean="0"/>
              <a:t>chemicals</a:t>
            </a:r>
          </a:p>
          <a:p>
            <a:pPr lvl="1"/>
            <a:r>
              <a:rPr lang="en-US" dirty="0"/>
              <a:t>Work with lake associations to improve lakes</a:t>
            </a:r>
          </a:p>
          <a:p>
            <a:pPr lvl="1"/>
            <a:r>
              <a:rPr lang="en-US" dirty="0" smtClean="0"/>
              <a:t>Other </a:t>
            </a:r>
            <a:r>
              <a:rPr lang="en-US" dirty="0"/>
              <a:t>small scale storm water management measures</a:t>
            </a:r>
          </a:p>
        </p:txBody>
      </p:sp>
    </p:spTree>
    <p:extLst>
      <p:ext uri="{BB962C8B-B14F-4D97-AF65-F5344CB8AC3E}">
        <p14:creationId xmlns:p14="http://schemas.microsoft.com/office/powerpoint/2010/main" val="3765705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1281</Words>
  <Application>Microsoft Office PowerPoint</Application>
  <PresentationFormat>On-screen Show (4:3)</PresentationFormat>
  <Paragraphs>154</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What’s the problem</vt:lpstr>
      <vt:lpstr>Master Water Stewards Program</vt:lpstr>
      <vt:lpstr>Clean Water Act</vt:lpstr>
      <vt:lpstr>Clean Water Act</vt:lpstr>
      <vt:lpstr>PowerPoint Presentation</vt:lpstr>
      <vt:lpstr>PowerPoint Presentation</vt:lpstr>
      <vt:lpstr>PowerPoint Presentation</vt:lpstr>
      <vt:lpstr>Clean Water Act</vt:lpstr>
      <vt:lpstr>Clean Water Act</vt:lpstr>
      <vt:lpstr>Duluth 2013</vt:lpstr>
      <vt:lpstr>Master Water Stewards Program</vt:lpstr>
      <vt:lpstr>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Master Water Stewards Program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 Knapp</dc:creator>
  <cp:lastModifiedBy>Peggy Knapp</cp:lastModifiedBy>
  <cp:revision>6</cp:revision>
  <dcterms:created xsi:type="dcterms:W3CDTF">2015-02-17T16:18:54Z</dcterms:created>
  <dcterms:modified xsi:type="dcterms:W3CDTF">2015-02-17T17:20:56Z</dcterms:modified>
</cp:coreProperties>
</file>